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38" r:id="rId3"/>
    <p:sldId id="339" r:id="rId4"/>
    <p:sldId id="340" r:id="rId5"/>
    <p:sldId id="341" r:id="rId6"/>
    <p:sldId id="342" r:id="rId7"/>
    <p:sldId id="344" r:id="rId8"/>
    <p:sldId id="363" r:id="rId9"/>
    <p:sldId id="345" r:id="rId10"/>
    <p:sldId id="346" r:id="rId11"/>
    <p:sldId id="364" r:id="rId12"/>
    <p:sldId id="348" r:id="rId13"/>
    <p:sldId id="349" r:id="rId14"/>
    <p:sldId id="350" r:id="rId15"/>
    <p:sldId id="351" r:id="rId16"/>
    <p:sldId id="352" r:id="rId17"/>
    <p:sldId id="366" r:id="rId18"/>
    <p:sldId id="307" r:id="rId19"/>
    <p:sldId id="308" r:id="rId20"/>
    <p:sldId id="259" r:id="rId21"/>
    <p:sldId id="309" r:id="rId22"/>
    <p:sldId id="310" r:id="rId23"/>
    <p:sldId id="312" r:id="rId24"/>
    <p:sldId id="313" r:id="rId25"/>
    <p:sldId id="353" r:id="rId26"/>
    <p:sldId id="314" r:id="rId27"/>
    <p:sldId id="315" r:id="rId28"/>
    <p:sldId id="358" r:id="rId29"/>
    <p:sldId id="359" r:id="rId30"/>
    <p:sldId id="360" r:id="rId31"/>
    <p:sldId id="361" r:id="rId32"/>
    <p:sldId id="305" r:id="rId33"/>
    <p:sldId id="319" r:id="rId34"/>
    <p:sldId id="317" r:id="rId35"/>
    <p:sldId id="362" r:id="rId36"/>
    <p:sldId id="318" r:id="rId37"/>
    <p:sldId id="320" r:id="rId38"/>
    <p:sldId id="321" r:id="rId39"/>
    <p:sldId id="322" r:id="rId40"/>
    <p:sldId id="354" r:id="rId41"/>
    <p:sldId id="323" r:id="rId42"/>
    <p:sldId id="324" r:id="rId43"/>
    <p:sldId id="356" r:id="rId44"/>
    <p:sldId id="357" r:id="rId45"/>
    <p:sldId id="326" r:id="rId46"/>
    <p:sldId id="328" r:id="rId47"/>
    <p:sldId id="365" r:id="rId48"/>
    <p:sldId id="327" r:id="rId49"/>
    <p:sldId id="331" r:id="rId50"/>
    <p:sldId id="329" r:id="rId51"/>
    <p:sldId id="289" r:id="rId52"/>
    <p:sldId id="332" r:id="rId53"/>
    <p:sldId id="333" r:id="rId54"/>
    <p:sldId id="334" r:id="rId55"/>
    <p:sldId id="316" r:id="rId56"/>
    <p:sldId id="29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62" autoAdjust="0"/>
    <p:restoredTop sz="94095" autoAdjust="0"/>
  </p:normalViewPr>
  <p:slideViewPr>
    <p:cSldViewPr snapToGrid="0">
      <p:cViewPr varScale="1">
        <p:scale>
          <a:sx n="70" d="100"/>
          <a:sy n="70" d="100"/>
        </p:scale>
        <p:origin x="4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46FD7C-329B-41A4-AD55-6DD94994F146}" type="doc">
      <dgm:prSet loTypeId="urn:microsoft.com/office/officeart/2005/8/layout/vList3" loCatId="list" qsTypeId="urn:microsoft.com/office/officeart/2005/8/quickstyle/simple1" qsCatId="simple" csTypeId="urn:microsoft.com/office/officeart/2005/8/colors/accent1_2" csCatId="accent1" phldr="1"/>
      <dgm:spPr/>
    </dgm:pt>
    <dgm:pt modelId="{FF35462A-E49A-4D00-B9C5-A564F5DF3828}">
      <dgm:prSet phldrT="[Text]"/>
      <dgm:spPr/>
      <dgm:t>
        <a:bodyPr/>
        <a:lstStyle/>
        <a:p>
          <a:r>
            <a:rPr lang="en-US" b="1" dirty="0"/>
            <a:t>For</a:t>
          </a:r>
          <a:r>
            <a:rPr lang="en-US" dirty="0"/>
            <a:t>-loops </a:t>
          </a:r>
        </a:p>
      </dgm:t>
    </dgm:pt>
    <dgm:pt modelId="{758A6EDA-698F-4654-AB26-DBF5528245D7}" type="parTrans" cxnId="{82DC53E4-322E-4EB5-9022-35243B04CAE0}">
      <dgm:prSet/>
      <dgm:spPr/>
      <dgm:t>
        <a:bodyPr/>
        <a:lstStyle/>
        <a:p>
          <a:endParaRPr lang="en-US"/>
        </a:p>
      </dgm:t>
    </dgm:pt>
    <dgm:pt modelId="{690E8652-CE4E-43E4-881D-E51E0D1BB1AA}" type="sibTrans" cxnId="{82DC53E4-322E-4EB5-9022-35243B04CAE0}">
      <dgm:prSet/>
      <dgm:spPr/>
      <dgm:t>
        <a:bodyPr/>
        <a:lstStyle/>
        <a:p>
          <a:endParaRPr lang="en-US"/>
        </a:p>
      </dgm:t>
    </dgm:pt>
    <dgm:pt modelId="{B4188E09-32A3-4281-AA09-8147232A172A}">
      <dgm:prSet phldrT="[Text]"/>
      <dgm:spPr/>
      <dgm:t>
        <a:bodyPr/>
        <a:lstStyle/>
        <a:p>
          <a:r>
            <a:rPr lang="en-US" b="1" dirty="0"/>
            <a:t>While</a:t>
          </a:r>
          <a:r>
            <a:rPr lang="en-US" dirty="0"/>
            <a:t>-loops</a:t>
          </a:r>
        </a:p>
      </dgm:t>
    </dgm:pt>
    <dgm:pt modelId="{BB416A05-AD0C-445F-B13B-4064BC195B8E}" type="parTrans" cxnId="{F5FF82EC-A358-491A-826C-C6AD5C11781C}">
      <dgm:prSet/>
      <dgm:spPr/>
      <dgm:t>
        <a:bodyPr/>
        <a:lstStyle/>
        <a:p>
          <a:endParaRPr lang="en-US"/>
        </a:p>
      </dgm:t>
    </dgm:pt>
    <dgm:pt modelId="{9349D1B1-5A10-4AA3-97A2-93B164D3743D}" type="sibTrans" cxnId="{F5FF82EC-A358-491A-826C-C6AD5C11781C}">
      <dgm:prSet/>
      <dgm:spPr/>
      <dgm:t>
        <a:bodyPr/>
        <a:lstStyle/>
        <a:p>
          <a:endParaRPr lang="en-US"/>
        </a:p>
      </dgm:t>
    </dgm:pt>
    <dgm:pt modelId="{55762CDF-D554-4CB5-AB74-09B3B77BD8B1}" type="pres">
      <dgm:prSet presAssocID="{2C46FD7C-329B-41A4-AD55-6DD94994F146}" presName="linearFlow" presStyleCnt="0">
        <dgm:presLayoutVars>
          <dgm:dir/>
          <dgm:resizeHandles val="exact"/>
        </dgm:presLayoutVars>
      </dgm:prSet>
      <dgm:spPr/>
    </dgm:pt>
    <dgm:pt modelId="{DB6FAF95-1775-4798-9FD1-7017E7171FDF}" type="pres">
      <dgm:prSet presAssocID="{FF35462A-E49A-4D00-B9C5-A564F5DF3828}" presName="composite" presStyleCnt="0"/>
      <dgm:spPr/>
    </dgm:pt>
    <dgm:pt modelId="{357C8253-73D8-4C95-B3F9-52A63ED620C1}" type="pres">
      <dgm:prSet presAssocID="{FF35462A-E49A-4D00-B9C5-A564F5DF3828}" presName="imgShp" presStyleLbl="fgImgPlace1" presStyleIdx="0" presStyleCnt="2"/>
      <dgm:spPr>
        <a:gradFill rotWithShape="0">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CE2328FC-A8A3-4D21-8960-4663713C6D5F}" type="pres">
      <dgm:prSet presAssocID="{FF35462A-E49A-4D00-B9C5-A564F5DF3828}" presName="txShp" presStyleLbl="node1" presStyleIdx="0" presStyleCnt="2">
        <dgm:presLayoutVars>
          <dgm:bulletEnabled val="1"/>
        </dgm:presLayoutVars>
      </dgm:prSet>
      <dgm:spPr/>
      <dgm:t>
        <a:bodyPr/>
        <a:lstStyle/>
        <a:p>
          <a:endParaRPr lang="en-US"/>
        </a:p>
      </dgm:t>
    </dgm:pt>
    <dgm:pt modelId="{9EE40BF4-CFBE-4A5F-A604-DB9B104B974C}" type="pres">
      <dgm:prSet presAssocID="{690E8652-CE4E-43E4-881D-E51E0D1BB1AA}" presName="spacing" presStyleCnt="0"/>
      <dgm:spPr/>
    </dgm:pt>
    <dgm:pt modelId="{93A6C92A-0CC6-488B-960A-FA95001F050E}" type="pres">
      <dgm:prSet presAssocID="{B4188E09-32A3-4281-AA09-8147232A172A}" presName="composite" presStyleCnt="0"/>
      <dgm:spPr/>
    </dgm:pt>
    <dgm:pt modelId="{3696A0FC-42BC-4258-BA76-23D7CB570B98}" type="pres">
      <dgm:prSet presAssocID="{B4188E09-32A3-4281-AA09-8147232A172A}" presName="imgShp" presStyleLbl="fgImgPlace1" presStyleIdx="1" presStyleCnt="2"/>
      <dgm:spPr>
        <a:gradFill rotWithShape="0">
          <a:gsLst>
            <a:gs pos="0">
              <a:schemeClr val="accent1">
                <a:lumMod val="5000"/>
                <a:lumOff val="95000"/>
              </a:schemeClr>
            </a:gs>
            <a:gs pos="0">
              <a:schemeClr val="accent1">
                <a:lumMod val="45000"/>
                <a:lumOff val="55000"/>
              </a:schemeClr>
            </a:gs>
            <a:gs pos="0">
              <a:schemeClr val="accent1">
                <a:lumMod val="45000"/>
                <a:lumOff val="55000"/>
              </a:schemeClr>
            </a:gs>
            <a:gs pos="100000">
              <a:schemeClr val="accent1">
                <a:lumMod val="30000"/>
                <a:lumOff val="70000"/>
              </a:schemeClr>
            </a:gs>
          </a:gsLst>
          <a:lin ang="5400000" scaled="1"/>
        </a:gradFill>
      </dgm:spPr>
    </dgm:pt>
    <dgm:pt modelId="{72D45A38-107D-4783-879D-D951D7C9CD68}" type="pres">
      <dgm:prSet presAssocID="{B4188E09-32A3-4281-AA09-8147232A172A}" presName="txShp" presStyleLbl="node1" presStyleIdx="1" presStyleCnt="2">
        <dgm:presLayoutVars>
          <dgm:bulletEnabled val="1"/>
        </dgm:presLayoutVars>
      </dgm:prSet>
      <dgm:spPr/>
      <dgm:t>
        <a:bodyPr/>
        <a:lstStyle/>
        <a:p>
          <a:endParaRPr lang="en-US"/>
        </a:p>
      </dgm:t>
    </dgm:pt>
  </dgm:ptLst>
  <dgm:cxnLst>
    <dgm:cxn modelId="{4038BA87-B7DD-4598-A808-CC8AC2777BCB}" type="presOf" srcId="{2C46FD7C-329B-41A4-AD55-6DD94994F146}" destId="{55762CDF-D554-4CB5-AB74-09B3B77BD8B1}" srcOrd="0" destOrd="0" presId="urn:microsoft.com/office/officeart/2005/8/layout/vList3"/>
    <dgm:cxn modelId="{F5FF82EC-A358-491A-826C-C6AD5C11781C}" srcId="{2C46FD7C-329B-41A4-AD55-6DD94994F146}" destId="{B4188E09-32A3-4281-AA09-8147232A172A}" srcOrd="1" destOrd="0" parTransId="{BB416A05-AD0C-445F-B13B-4064BC195B8E}" sibTransId="{9349D1B1-5A10-4AA3-97A2-93B164D3743D}"/>
    <dgm:cxn modelId="{040688CE-FD16-4770-81BE-CD662C2FC8CA}" type="presOf" srcId="{B4188E09-32A3-4281-AA09-8147232A172A}" destId="{72D45A38-107D-4783-879D-D951D7C9CD68}" srcOrd="0" destOrd="0" presId="urn:microsoft.com/office/officeart/2005/8/layout/vList3"/>
    <dgm:cxn modelId="{68EB29DB-8D12-42E4-99B2-693747B9ABBA}" type="presOf" srcId="{FF35462A-E49A-4D00-B9C5-A564F5DF3828}" destId="{CE2328FC-A8A3-4D21-8960-4663713C6D5F}" srcOrd="0" destOrd="0" presId="urn:microsoft.com/office/officeart/2005/8/layout/vList3"/>
    <dgm:cxn modelId="{82DC53E4-322E-4EB5-9022-35243B04CAE0}" srcId="{2C46FD7C-329B-41A4-AD55-6DD94994F146}" destId="{FF35462A-E49A-4D00-B9C5-A564F5DF3828}" srcOrd="0" destOrd="0" parTransId="{758A6EDA-698F-4654-AB26-DBF5528245D7}" sibTransId="{690E8652-CE4E-43E4-881D-E51E0D1BB1AA}"/>
    <dgm:cxn modelId="{91929E38-CFBC-4476-880D-FF06AD1F5ADD}" type="presParOf" srcId="{55762CDF-D554-4CB5-AB74-09B3B77BD8B1}" destId="{DB6FAF95-1775-4798-9FD1-7017E7171FDF}" srcOrd="0" destOrd="0" presId="urn:microsoft.com/office/officeart/2005/8/layout/vList3"/>
    <dgm:cxn modelId="{A793938F-CE2F-489D-BDE1-6E6036B70ADC}" type="presParOf" srcId="{DB6FAF95-1775-4798-9FD1-7017E7171FDF}" destId="{357C8253-73D8-4C95-B3F9-52A63ED620C1}" srcOrd="0" destOrd="0" presId="urn:microsoft.com/office/officeart/2005/8/layout/vList3"/>
    <dgm:cxn modelId="{C56060DB-B75B-449F-B236-B1B1416728BC}" type="presParOf" srcId="{DB6FAF95-1775-4798-9FD1-7017E7171FDF}" destId="{CE2328FC-A8A3-4D21-8960-4663713C6D5F}" srcOrd="1" destOrd="0" presId="urn:microsoft.com/office/officeart/2005/8/layout/vList3"/>
    <dgm:cxn modelId="{0D2F2D03-F8C3-41F3-92DF-F72760CB1C4A}" type="presParOf" srcId="{55762CDF-D554-4CB5-AB74-09B3B77BD8B1}" destId="{9EE40BF4-CFBE-4A5F-A604-DB9B104B974C}" srcOrd="1" destOrd="0" presId="urn:microsoft.com/office/officeart/2005/8/layout/vList3"/>
    <dgm:cxn modelId="{2A00DDDA-389C-4BE8-A130-4B0A87884C5D}" type="presParOf" srcId="{55762CDF-D554-4CB5-AB74-09B3B77BD8B1}" destId="{93A6C92A-0CC6-488B-960A-FA95001F050E}" srcOrd="2" destOrd="0" presId="urn:microsoft.com/office/officeart/2005/8/layout/vList3"/>
    <dgm:cxn modelId="{53E86314-28EC-46B4-A8AB-44B4F1381674}" type="presParOf" srcId="{93A6C92A-0CC6-488B-960A-FA95001F050E}" destId="{3696A0FC-42BC-4258-BA76-23D7CB570B98}" srcOrd="0" destOrd="0" presId="urn:microsoft.com/office/officeart/2005/8/layout/vList3"/>
    <dgm:cxn modelId="{5E1FC980-CD6D-4EE0-90BC-506D7406840C}" type="presParOf" srcId="{93A6C92A-0CC6-488B-960A-FA95001F050E}" destId="{72D45A38-107D-4783-879D-D951D7C9CD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14/01/2022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14/01/2022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14/01/2022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14/01/2022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97931" y="606583"/>
            <a:ext cx="7930837" cy="2616452"/>
          </a:xfrm>
        </p:spPr>
        <p:txBody>
          <a:bodyPr/>
          <a:lstStyle/>
          <a:p>
            <a:pPr algn="ctr"/>
            <a:r>
              <a:rPr lang="en-US" sz="5000" b="1" dirty="0" smtClean="0">
                <a:latin typeface="Times New Roman" panose="02020603050405020304" pitchFamily="18" charset="0"/>
                <a:cs typeface="Times New Roman" panose="02020603050405020304" pitchFamily="18" charset="0"/>
              </a:rPr>
              <a:t>PYTHON - CHƯƠNG 10 VÒNG LẶP ĐỂ XỬ LÝ ĐỊA LÝ</a:t>
            </a:r>
            <a:endParaRPr lang="en-US" sz="5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067728" y="3974471"/>
            <a:ext cx="4565159" cy="2720566"/>
          </a:xfrm>
        </p:spPr>
        <p:txBody>
          <a:bodyPr>
            <a:noAutofit/>
          </a:bodyPr>
          <a:lstStyle/>
          <a:p>
            <a:pPr algn="l"/>
            <a:r>
              <a:rPr lang="en-US" sz="2200" b="1" dirty="0" err="1" smtClean="0">
                <a:solidFill>
                  <a:schemeClr val="tx1"/>
                </a:solidFill>
                <a:latin typeface="Times New Roman" panose="02020603050405020304" pitchFamily="18" charset="0"/>
                <a:cs typeface="Times New Roman" panose="02020603050405020304" pitchFamily="18" charset="0"/>
              </a:rPr>
              <a:t>Nhóm</a:t>
            </a:r>
            <a:r>
              <a:rPr lang="en-US" sz="2200" b="1" dirty="0" smtClean="0">
                <a:solidFill>
                  <a:schemeClr val="tx1"/>
                </a:solidFill>
                <a:latin typeface="Times New Roman" panose="02020603050405020304" pitchFamily="18" charset="0"/>
                <a:cs typeface="Times New Roman" panose="02020603050405020304" pitchFamily="18" charset="0"/>
              </a:rPr>
              <a:t> 11: </a:t>
            </a:r>
            <a:r>
              <a:rPr lang="en-US" sz="2200" b="1" dirty="0" err="1" smtClean="0">
                <a:solidFill>
                  <a:schemeClr val="tx1"/>
                </a:solidFill>
                <a:latin typeface="Times New Roman" panose="02020603050405020304" pitchFamily="18" charset="0"/>
                <a:cs typeface="Times New Roman" panose="02020603050405020304" pitchFamily="18" charset="0"/>
              </a:rPr>
              <a:t>Võ</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Tấn</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Khuê</a:t>
            </a:r>
            <a:endParaRPr lang="en-US" sz="2200" b="1" dirty="0">
              <a:solidFill>
                <a:schemeClr val="tx1"/>
              </a:solidFill>
              <a:latin typeface="Times New Roman" panose="02020603050405020304" pitchFamily="18" charset="0"/>
              <a:cs typeface="Times New Roman" panose="02020603050405020304" pitchFamily="18" charset="0"/>
            </a:endParaRPr>
          </a:p>
          <a:p>
            <a:pPr algn="l"/>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Hồ</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Anh</a:t>
            </a:r>
            <a:r>
              <a:rPr lang="en-US" sz="2200" b="1" dirty="0" smtClean="0">
                <a:solidFill>
                  <a:schemeClr val="tx1"/>
                </a:solidFill>
                <a:latin typeface="Times New Roman" panose="02020603050405020304" pitchFamily="18" charset="0"/>
                <a:cs typeface="Times New Roman" panose="02020603050405020304" pitchFamily="18" charset="0"/>
              </a:rPr>
              <a:t> Nam</a:t>
            </a:r>
          </a:p>
          <a:p>
            <a:pPr algn="l"/>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Trịnh</a:t>
            </a:r>
            <a:r>
              <a:rPr lang="en-US" sz="2200" b="1" dirty="0" smtClean="0">
                <a:solidFill>
                  <a:schemeClr val="tx1"/>
                </a:solidFill>
                <a:latin typeface="Times New Roman" panose="02020603050405020304" pitchFamily="18" charset="0"/>
                <a:cs typeface="Times New Roman" panose="02020603050405020304" pitchFamily="18" charset="0"/>
              </a:rPr>
              <a:t> Minh </a:t>
            </a:r>
            <a:r>
              <a:rPr lang="en-US" sz="2200" b="1" dirty="0" err="1" smtClean="0">
                <a:solidFill>
                  <a:schemeClr val="tx1"/>
                </a:solidFill>
                <a:latin typeface="Times New Roman" panose="02020603050405020304" pitchFamily="18" charset="0"/>
                <a:cs typeface="Times New Roman" panose="02020603050405020304" pitchFamily="18" charset="0"/>
              </a:rPr>
              <a:t>Hậu</a:t>
            </a:r>
            <a:endParaRPr lang="en-US" sz="2200" b="1" dirty="0">
              <a:solidFill>
                <a:schemeClr val="tx1"/>
              </a:solidFill>
              <a:latin typeface="Times New Roman" panose="02020603050405020304" pitchFamily="18" charset="0"/>
              <a:cs typeface="Times New Roman" panose="02020603050405020304" pitchFamily="18" charset="0"/>
            </a:endParaRPr>
          </a:p>
          <a:p>
            <a:pPr algn="l"/>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Nguyễn</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Hữu</a:t>
            </a:r>
            <a:r>
              <a:rPr lang="en-US" sz="2200" b="1" dirty="0" smtClean="0">
                <a:solidFill>
                  <a:schemeClr val="tx1"/>
                </a:solidFill>
                <a:latin typeface="Times New Roman" panose="02020603050405020304" pitchFamily="18" charset="0"/>
                <a:cs typeface="Times New Roman" panose="02020603050405020304" pitchFamily="18" charset="0"/>
              </a:rPr>
              <a:t> An</a:t>
            </a:r>
          </a:p>
          <a:p>
            <a:pPr algn="l"/>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Dương</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Quốc</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Phong</a:t>
            </a:r>
            <a:endParaRPr lang="en-US" sz="2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412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780137-DDCF-488F-9C2B-AC7BB9D82AD6}"/>
              </a:ext>
            </a:extLst>
          </p:cNvPr>
          <p:cNvSpPr>
            <a:spLocks noGrp="1"/>
          </p:cNvSpPr>
          <p:nvPr>
            <p:ph type="title"/>
          </p:nvPr>
        </p:nvSpPr>
        <p:spPr/>
        <p:txBody>
          <a:bodyPr/>
          <a:lstStyle/>
          <a:p>
            <a:r>
              <a:rPr lang="en-US" dirty="0"/>
              <a:t>FOR-LOOPS</a:t>
            </a:r>
          </a:p>
        </p:txBody>
      </p:sp>
      <p:sp>
        <p:nvSpPr>
          <p:cNvPr id="13" name="Content Placeholder 2">
            <a:extLst>
              <a:ext uri="{FF2B5EF4-FFF2-40B4-BE49-F238E27FC236}">
                <a16:creationId xmlns="" xmlns:a16="http://schemas.microsoft.com/office/drawing/2014/main" id="{5E29998A-8FBF-407C-BC8E-D596DA1737AD}"/>
              </a:ext>
            </a:extLst>
          </p:cNvPr>
          <p:cNvSpPr>
            <a:spLocks noGrp="1"/>
          </p:cNvSpPr>
          <p:nvPr>
            <p:ph idx="1"/>
          </p:nvPr>
        </p:nvSpPr>
        <p:spPr>
          <a:xfrm>
            <a:off x="677334" y="1270001"/>
            <a:ext cx="8596668" cy="3039450"/>
          </a:xfrm>
        </p:spPr>
        <p:txBody>
          <a:bodyPr>
            <a:normAutofit/>
          </a:bodyPr>
          <a:lstStyle/>
          <a:p>
            <a:r>
              <a:rPr lang="en-US" sz="2300" b="1" dirty="0" err="1">
                <a:latin typeface="Times New Roman" panose="02020603050405020304" pitchFamily="18" charset="0"/>
                <a:cs typeface="Times New Roman" panose="02020603050405020304" pitchFamily="18" charset="0"/>
              </a:rPr>
              <a:t>Cú</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pháp</a:t>
            </a:r>
            <a:r>
              <a:rPr lang="en-US" sz="2300" b="1" dirty="0">
                <a:latin typeface="Times New Roman" panose="02020603050405020304" pitchFamily="18" charset="0"/>
                <a:cs typeface="Times New Roman" panose="02020603050405020304" pitchFamily="18" charset="0"/>
              </a:rPr>
              <a:t>: </a:t>
            </a:r>
            <a:endParaRPr lang="en-US" sz="2300" b="1"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b="1"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a:latin typeface="Times New Roman" panose="02020603050405020304" pitchFamily="18" charset="0"/>
                <a:ea typeface="Tahoma" panose="020B0604030504040204" pitchFamily="34" charset="0"/>
                <a:cs typeface="Times New Roman" panose="02020603050405020304" pitchFamily="18" charset="0"/>
              </a:rPr>
              <a:t>		for &lt;</a:t>
            </a:r>
            <a:r>
              <a:rPr lang="en-US" sz="2300" dirty="0" err="1">
                <a:latin typeface="Times New Roman" panose="02020603050405020304" pitchFamily="18" charset="0"/>
                <a:ea typeface="Tahoma" panose="020B0604030504040204" pitchFamily="34" charset="0"/>
                <a:cs typeface="Times New Roman" panose="02020603050405020304" pitchFamily="18" charset="0"/>
              </a:rPr>
              <a:t>biến_lặp</a:t>
            </a:r>
            <a:r>
              <a:rPr lang="en-US" sz="2300" dirty="0">
                <a:latin typeface="Times New Roman" panose="02020603050405020304" pitchFamily="18" charset="0"/>
                <a:ea typeface="Tahoma" panose="020B0604030504040204" pitchFamily="34" charset="0"/>
                <a:cs typeface="Times New Roman" panose="02020603050405020304" pitchFamily="18" charset="0"/>
              </a:rPr>
              <a:t>&gt; in &lt;</a:t>
            </a:r>
            <a:r>
              <a:rPr lang="en-US" sz="2300" dirty="0" err="1">
                <a:latin typeface="Times New Roman" panose="02020603050405020304" pitchFamily="18" charset="0"/>
                <a:ea typeface="Tahoma" panose="020B0604030504040204" pitchFamily="34" charset="0"/>
                <a:cs typeface="Times New Roman" panose="02020603050405020304" pitchFamily="18" charset="0"/>
              </a:rPr>
              <a:t>chuỗi</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lặp</a:t>
            </a:r>
            <a:r>
              <a:rPr lang="en-US" sz="2300" dirty="0">
                <a:latin typeface="Times New Roman" panose="02020603050405020304" pitchFamily="18" charset="0"/>
                <a:ea typeface="Tahoma" panose="020B0604030504040204" pitchFamily="34" charset="0"/>
                <a:cs typeface="Times New Roman" panose="02020603050405020304" pitchFamily="18" charset="0"/>
              </a:rPr>
              <a:t>&gt;</a:t>
            </a:r>
          </a:p>
          <a:p>
            <a:pPr marL="0" indent="0">
              <a:buNone/>
            </a:pPr>
            <a:r>
              <a:rPr lang="en-US" sz="2300" dirty="0">
                <a:latin typeface="Times New Roman" panose="02020603050405020304" pitchFamily="18" charset="0"/>
                <a:ea typeface="Tahoma" panose="020B0604030504040204" pitchFamily="34" charset="0"/>
                <a:cs typeface="Times New Roman" panose="02020603050405020304" pitchFamily="18" charset="0"/>
              </a:rPr>
              <a:t>	    				   &lt;</a:t>
            </a:r>
            <a:r>
              <a:rPr lang="en-US" sz="2300" dirty="0" err="1">
                <a:latin typeface="Times New Roman" panose="02020603050405020304" pitchFamily="18" charset="0"/>
                <a:ea typeface="Tahoma" panose="020B0604030504040204" pitchFamily="34" charset="0"/>
                <a:cs typeface="Times New Roman" panose="02020603050405020304" pitchFamily="18" charset="0"/>
              </a:rPr>
              <a:t>Câu</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lệnh</a:t>
            </a:r>
            <a:r>
              <a:rPr lang="en-US" sz="2300" dirty="0" smtClean="0">
                <a:latin typeface="Times New Roman" panose="02020603050405020304" pitchFamily="18" charset="0"/>
                <a:ea typeface="Tahoma" panose="020B0604030504040204" pitchFamily="34" charset="0"/>
                <a:cs typeface="Times New Roman" panose="02020603050405020304" pitchFamily="18" charset="0"/>
              </a:rPr>
              <a:t>&gt;</a:t>
            </a:r>
            <a:endParaRPr lang="en-US" sz="2300" dirty="0">
              <a:latin typeface="Times New Roman" panose="02020603050405020304" pitchFamily="18" charset="0"/>
              <a:ea typeface="Tahoma" panose="020B0604030504040204" pitchFamily="34" charset="0"/>
              <a:cs typeface="Times New Roman" panose="02020603050405020304" pitchFamily="18" charset="0"/>
            </a:endParaRPr>
          </a:p>
          <a:p>
            <a:r>
              <a:rPr lang="en-US" sz="2300" b="1" dirty="0" err="1">
                <a:latin typeface="Times New Roman" panose="02020603050405020304" pitchFamily="18" charset="0"/>
                <a:ea typeface="Tahoma" panose="020B0604030504040204" pitchFamily="34" charset="0"/>
                <a:cs typeface="Times New Roman" panose="02020603050405020304" pitchFamily="18" charset="0"/>
              </a:rPr>
              <a:t>Lưu</a:t>
            </a:r>
            <a:r>
              <a:rPr lang="en-US" sz="2300" b="1" dirty="0">
                <a:latin typeface="Times New Roman" panose="02020603050405020304" pitchFamily="18" charset="0"/>
                <a:ea typeface="Tahoma" panose="020B0604030504040204" pitchFamily="34" charset="0"/>
                <a:cs typeface="Times New Roman" panose="02020603050405020304" pitchFamily="18" charset="0"/>
              </a:rPr>
              <a:t> ý:</a:t>
            </a:r>
          </a:p>
          <a:p>
            <a:pPr>
              <a:buFontTx/>
              <a:buChar char="-"/>
            </a:pPr>
            <a:r>
              <a:rPr lang="en-US" sz="2300" dirty="0" err="1">
                <a:latin typeface="Times New Roman" panose="02020603050405020304" pitchFamily="18" charset="0"/>
                <a:ea typeface="Tahoma" panose="020B0604030504040204" pitchFamily="34" charset="0"/>
                <a:cs typeface="Times New Roman" panose="02020603050405020304" pitchFamily="18" charset="0"/>
              </a:rPr>
              <a:t>Các</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câu</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lệnh</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2300" dirty="0">
                <a:latin typeface="Times New Roman" panose="02020603050405020304" pitchFamily="18" charset="0"/>
                <a:ea typeface="Tahoma" panose="020B0604030504040204" pitchFamily="34" charset="0"/>
                <a:cs typeface="Times New Roman" panose="02020603050405020304" pitchFamily="18" charset="0"/>
              </a:rPr>
              <a:t> for </a:t>
            </a:r>
            <a:r>
              <a:rPr lang="en-US" sz="2300" dirty="0" err="1">
                <a:latin typeface="Times New Roman" panose="02020603050405020304" pitchFamily="18" charset="0"/>
                <a:ea typeface="Tahoma" panose="020B0604030504040204" pitchFamily="34" charset="0"/>
                <a:cs typeface="Times New Roman" panose="02020603050405020304" pitchFamily="18" charset="0"/>
              </a:rPr>
              <a:t>phải</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thụt</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vào</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đầu</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smtClean="0">
                <a:latin typeface="Times New Roman" panose="02020603050405020304" pitchFamily="18" charset="0"/>
                <a:ea typeface="Tahoma" panose="020B0604030504040204" pitchFamily="34" charset="0"/>
                <a:cs typeface="Times New Roman" panose="02020603050405020304" pitchFamily="18" charset="0"/>
              </a:rPr>
              <a:t>dòng</a:t>
            </a:r>
            <a:endParaRPr lang="en-US" sz="2300" dirty="0">
              <a:latin typeface="Times New Roman" panose="02020603050405020304" pitchFamily="18" charset="0"/>
              <a:cs typeface="Times New Roman" panose="02020603050405020304" pitchFamily="18" charset="0"/>
            </a:endParaRPr>
          </a:p>
          <a:p>
            <a:pPr marL="0" indent="0">
              <a:buNone/>
            </a:pP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2704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780137-DDCF-488F-9C2B-AC7BB9D82AD6}"/>
              </a:ext>
            </a:extLst>
          </p:cNvPr>
          <p:cNvSpPr>
            <a:spLocks noGrp="1"/>
          </p:cNvSpPr>
          <p:nvPr>
            <p:ph type="title"/>
          </p:nvPr>
        </p:nvSpPr>
        <p:spPr/>
        <p:txBody>
          <a:bodyPr/>
          <a:lstStyle/>
          <a:p>
            <a:r>
              <a:rPr lang="en-US" dirty="0"/>
              <a:t>FOR-LOOPS</a:t>
            </a:r>
          </a:p>
        </p:txBody>
      </p:sp>
      <p:pic>
        <p:nvPicPr>
          <p:cNvPr id="4" name="Content Placeholder 3"/>
          <p:cNvPicPr>
            <a:picLocks noGrp="1" noChangeAspect="1"/>
          </p:cNvPicPr>
          <p:nvPr>
            <p:ph idx="1"/>
          </p:nvPr>
        </p:nvPicPr>
        <p:blipFill>
          <a:blip r:embed="rId2"/>
          <a:stretch>
            <a:fillRect/>
          </a:stretch>
        </p:blipFill>
        <p:spPr>
          <a:xfrm>
            <a:off x="903114" y="2194526"/>
            <a:ext cx="5305425" cy="2235167"/>
          </a:xfrm>
          <a:prstGeom prst="rect">
            <a:avLst/>
          </a:prstGeom>
        </p:spPr>
      </p:pic>
      <p:sp>
        <p:nvSpPr>
          <p:cNvPr id="5" name="TextBox 4"/>
          <p:cNvSpPr txBox="1"/>
          <p:nvPr/>
        </p:nvSpPr>
        <p:spPr>
          <a:xfrm>
            <a:off x="945267" y="1429555"/>
            <a:ext cx="2918395"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Ví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a:t>
            </a:r>
            <a:r>
              <a:rPr lang="en-US" dirty="0"/>
              <a:t>:</a:t>
            </a:r>
          </a:p>
        </p:txBody>
      </p:sp>
      <p:sp>
        <p:nvSpPr>
          <p:cNvPr id="7" name="Arrow: Right 4">
            <a:extLst>
              <a:ext uri="{FF2B5EF4-FFF2-40B4-BE49-F238E27FC236}">
                <a16:creationId xmlns:a16="http://schemas.microsoft.com/office/drawing/2014/main" xmlns="" id="{674BC556-BAC7-425B-B1C3-141AC6709A9D}"/>
              </a:ext>
            </a:extLst>
          </p:cNvPr>
          <p:cNvSpPr/>
          <p:nvPr/>
        </p:nvSpPr>
        <p:spPr>
          <a:xfrm>
            <a:off x="6706769" y="3118145"/>
            <a:ext cx="766618" cy="193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7971617" y="2343236"/>
            <a:ext cx="1104900" cy="1937745"/>
          </a:xfrm>
          <a:prstGeom prst="rect">
            <a:avLst/>
          </a:prstGeom>
        </p:spPr>
      </p:pic>
    </p:spTree>
    <p:extLst>
      <p:ext uri="{BB962C8B-B14F-4D97-AF65-F5344CB8AC3E}">
        <p14:creationId xmlns:p14="http://schemas.microsoft.com/office/powerpoint/2010/main" val="9362178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780137-DDCF-488F-9C2B-AC7BB9D82AD6}"/>
              </a:ext>
            </a:extLst>
          </p:cNvPr>
          <p:cNvSpPr>
            <a:spLocks noGrp="1"/>
          </p:cNvSpPr>
          <p:nvPr>
            <p:ph type="title"/>
          </p:nvPr>
        </p:nvSpPr>
        <p:spPr/>
        <p:txBody>
          <a:bodyPr/>
          <a:lstStyle/>
          <a:p>
            <a:r>
              <a:rPr lang="en-US" dirty="0"/>
              <a:t>FOR-LOOPS</a:t>
            </a:r>
          </a:p>
        </p:txBody>
      </p:sp>
      <p:sp>
        <p:nvSpPr>
          <p:cNvPr id="6" name="Content Placeholder 2">
            <a:extLst>
              <a:ext uri="{FF2B5EF4-FFF2-40B4-BE49-F238E27FC236}">
                <a16:creationId xmlns="" xmlns:a16="http://schemas.microsoft.com/office/drawing/2014/main" id="{A1B345D9-16EF-4EA8-B6F2-4785C5449967}"/>
              </a:ext>
            </a:extLst>
          </p:cNvPr>
          <p:cNvSpPr>
            <a:spLocks noGrp="1"/>
          </p:cNvSpPr>
          <p:nvPr>
            <p:ph idx="1"/>
          </p:nvPr>
        </p:nvSpPr>
        <p:spPr>
          <a:xfrm>
            <a:off x="677333" y="1392944"/>
            <a:ext cx="10205155" cy="3880773"/>
          </a:xfrm>
        </p:spPr>
        <p:txBody>
          <a:bodyPr>
            <a:normAutofit/>
          </a:bodyPr>
          <a:lstStyle/>
          <a:p>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FOR-loop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cũng</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thể</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thực</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hiện</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lặp</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lại</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dựa</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trên</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số</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bằng</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cách</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sử</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danh</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sách</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số</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endPar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endParaRPr>
          </a:p>
          <a:p>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Ta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sử</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dụng</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hàm</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range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tích</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hợp</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sẳn</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trong</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python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để</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tự</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động</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tạo</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danh</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sách</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số</a:t>
            </a: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97134C3E-3ADA-4CBE-8B36-CB19C086A489}"/>
              </a:ext>
            </a:extLst>
          </p:cNvPr>
          <p:cNvPicPr>
            <a:picLocks noChangeAspect="1"/>
          </p:cNvPicPr>
          <p:nvPr/>
        </p:nvPicPr>
        <p:blipFill>
          <a:blip r:embed="rId2"/>
          <a:stretch>
            <a:fillRect/>
          </a:stretch>
        </p:blipFill>
        <p:spPr>
          <a:xfrm>
            <a:off x="895236" y="2811186"/>
            <a:ext cx="2924175" cy="619125"/>
          </a:xfrm>
          <a:prstGeom prst="rect">
            <a:avLst/>
          </a:prstGeom>
          <a:ln>
            <a:noFill/>
          </a:ln>
          <a:effectLst>
            <a:outerShdw blurRad="292100" dist="139700" dir="2700000" algn="tl" rotWithShape="0">
              <a:srgbClr val="333333">
                <a:alpha val="65000"/>
              </a:srgbClr>
            </a:outerShdw>
          </a:effectLst>
        </p:spPr>
      </p:pic>
      <p:sp>
        <p:nvSpPr>
          <p:cNvPr id="5" name="Arrow: Right 4">
            <a:extLst>
              <a:ext uri="{FF2B5EF4-FFF2-40B4-BE49-F238E27FC236}">
                <a16:creationId xmlns="" xmlns:a16="http://schemas.microsoft.com/office/drawing/2014/main" id="{674BC556-BAC7-425B-B1C3-141AC6709A9D}"/>
              </a:ext>
            </a:extLst>
          </p:cNvPr>
          <p:cNvSpPr/>
          <p:nvPr/>
        </p:nvSpPr>
        <p:spPr>
          <a:xfrm>
            <a:off x="4416529" y="3020123"/>
            <a:ext cx="766618" cy="193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A7E61584-B99C-493D-AA5F-28CDCB95183C}"/>
              </a:ext>
            </a:extLst>
          </p:cNvPr>
          <p:cNvPicPr>
            <a:picLocks noChangeAspect="1"/>
          </p:cNvPicPr>
          <p:nvPr/>
        </p:nvPicPr>
        <p:blipFill>
          <a:blip r:embed="rId3"/>
          <a:stretch>
            <a:fillRect/>
          </a:stretch>
        </p:blipFill>
        <p:spPr>
          <a:xfrm>
            <a:off x="5779910" y="2632151"/>
            <a:ext cx="3284869" cy="11638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476690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1528-9148-439B-992A-87816EB0D46B}"/>
              </a:ext>
            </a:extLst>
          </p:cNvPr>
          <p:cNvSpPr>
            <a:spLocks noGrp="1"/>
          </p:cNvSpPr>
          <p:nvPr>
            <p:ph type="title"/>
          </p:nvPr>
        </p:nvSpPr>
        <p:spPr/>
        <p:txBody>
          <a:bodyPr>
            <a:normAutofit/>
          </a:bodyPr>
          <a:lstStyle/>
          <a:p>
            <a:r>
              <a:rPr lang="en-US" sz="4000" dirty="0" err="1" smtClean="0"/>
              <a:t>Khối</a:t>
            </a:r>
            <a:r>
              <a:rPr lang="en-US" sz="4000" dirty="0" smtClean="0"/>
              <a:t> </a:t>
            </a:r>
            <a:r>
              <a:rPr lang="en-US" sz="4000" dirty="0" err="1" smtClean="0"/>
              <a:t>mã</a:t>
            </a:r>
            <a:r>
              <a:rPr lang="en-US" sz="4000" dirty="0" smtClean="0"/>
              <a:t> </a:t>
            </a:r>
            <a:r>
              <a:rPr lang="en-US" sz="4000" dirty="0" err="1" smtClean="0"/>
              <a:t>lồng</a:t>
            </a:r>
            <a:r>
              <a:rPr lang="en-US" sz="4000" dirty="0" smtClean="0"/>
              <a:t> </a:t>
            </a:r>
            <a:r>
              <a:rPr lang="en-US" sz="4000" dirty="0" err="1"/>
              <a:t>nhau</a:t>
            </a:r>
            <a:endParaRPr lang="en-US" sz="4000" dirty="0"/>
          </a:p>
        </p:txBody>
      </p:sp>
      <p:sp>
        <p:nvSpPr>
          <p:cNvPr id="3" name="Content Placeholder 2">
            <a:extLst>
              <a:ext uri="{FF2B5EF4-FFF2-40B4-BE49-F238E27FC236}">
                <a16:creationId xmlns="" xmlns:a16="http://schemas.microsoft.com/office/drawing/2014/main" id="{A3A5DCCA-4BC6-499E-93B0-C7D6736BD8F0}"/>
              </a:ext>
            </a:extLst>
          </p:cNvPr>
          <p:cNvSpPr>
            <a:spLocks noGrp="1"/>
          </p:cNvSpPr>
          <p:nvPr>
            <p:ph idx="1"/>
          </p:nvPr>
        </p:nvSpPr>
        <p:spPr>
          <a:xfrm>
            <a:off x="678027" y="1412443"/>
            <a:ext cx="8853900" cy="4997593"/>
          </a:xfrm>
        </p:spPr>
        <p:txBody>
          <a:bodyPr>
            <a:normAutofit/>
          </a:bodyPr>
          <a:lstStyle/>
          <a:p>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lệnh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lồng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err="1"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chẳng</a:t>
            </a:r>
            <a:r>
              <a:rPr lang="en-US" sz="20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-loops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-loops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-loops</a:t>
            </a:r>
          </a:p>
          <a:p>
            <a:r>
              <a:rPr lang="en-US" sz="2000" dirty="0" err="1">
                <a:solidFill>
                  <a:srgbClr val="000000"/>
                </a:solidFill>
                <a:latin typeface="Times New Roman" panose="02020603050405020304" pitchFamily="18" charset="0"/>
                <a:cs typeface="Times New Roman" panose="02020603050405020304" pitchFamily="18" charset="0"/>
              </a:rPr>
              <a:t>Ví</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dụ</a:t>
            </a:r>
            <a:r>
              <a:rPr lang="en-US" sz="2000" dirty="0">
                <a:solidFill>
                  <a:srgbClr val="000000"/>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55B7279F-DF65-4E6A-A0CE-5DC7F9FD1E68}"/>
              </a:ext>
            </a:extLst>
          </p:cNvPr>
          <p:cNvPicPr>
            <a:picLocks noChangeAspect="1"/>
          </p:cNvPicPr>
          <p:nvPr/>
        </p:nvPicPr>
        <p:blipFill>
          <a:blip r:embed="rId2"/>
          <a:stretch>
            <a:fillRect/>
          </a:stretch>
        </p:blipFill>
        <p:spPr>
          <a:xfrm>
            <a:off x="876510" y="2560629"/>
            <a:ext cx="5353050" cy="2352675"/>
          </a:xfrm>
          <a:prstGeom prst="rect">
            <a:avLst/>
          </a:prstGeom>
        </p:spPr>
      </p:pic>
      <p:sp>
        <p:nvSpPr>
          <p:cNvPr id="6" name="Arrow: Right 5">
            <a:extLst>
              <a:ext uri="{FF2B5EF4-FFF2-40B4-BE49-F238E27FC236}">
                <a16:creationId xmlns="" xmlns:a16="http://schemas.microsoft.com/office/drawing/2014/main" id="{21F36A24-BB88-482D-A8AE-409240E9CF4C}"/>
              </a:ext>
            </a:extLst>
          </p:cNvPr>
          <p:cNvSpPr/>
          <p:nvPr/>
        </p:nvSpPr>
        <p:spPr>
          <a:xfrm>
            <a:off x="6277065" y="3429000"/>
            <a:ext cx="452582" cy="237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 xmlns:a16="http://schemas.microsoft.com/office/drawing/2014/main" id="{AAA2325B-D3F2-470D-849B-52CF031EBC0A}"/>
              </a:ext>
            </a:extLst>
          </p:cNvPr>
          <p:cNvPicPr>
            <a:picLocks noChangeAspect="1"/>
          </p:cNvPicPr>
          <p:nvPr/>
        </p:nvPicPr>
        <p:blipFill>
          <a:blip r:embed="rId3"/>
          <a:stretch>
            <a:fillRect/>
          </a:stretch>
        </p:blipFill>
        <p:spPr>
          <a:xfrm>
            <a:off x="7263515" y="2706415"/>
            <a:ext cx="4005118" cy="1920841"/>
          </a:xfrm>
          <a:prstGeom prst="rect">
            <a:avLst/>
          </a:prstGeom>
        </p:spPr>
      </p:pic>
      <p:sp>
        <p:nvSpPr>
          <p:cNvPr id="9" name="Content Placeholder 2">
            <a:extLst>
              <a:ext uri="{FF2B5EF4-FFF2-40B4-BE49-F238E27FC236}">
                <a16:creationId xmlns="" xmlns:a16="http://schemas.microsoft.com/office/drawing/2014/main" id="{E26A8E44-E036-46F5-AA90-D93C9DC201FF}"/>
              </a:ext>
            </a:extLst>
          </p:cNvPr>
          <p:cNvSpPr txBox="1">
            <a:spLocks/>
          </p:cNvSpPr>
          <p:nvPr/>
        </p:nvSpPr>
        <p:spPr>
          <a:xfrm>
            <a:off x="677334" y="5314726"/>
            <a:ext cx="7238230" cy="8111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800" dirty="0" err="1">
                <a:solidFill>
                  <a:srgbClr val="000000"/>
                </a:solidFill>
                <a:effectLst/>
                <a:latin typeface="Times New Roman" panose="02020603050405020304" pitchFamily="18" charset="0"/>
                <a:ea typeface="Times New Roman" panose="02020603050405020304" pitchFamily="18" charset="0"/>
              </a:rPr>
              <a:t>Lưu</a:t>
            </a:r>
            <a:r>
              <a:rPr lang="en-US" sz="1800" dirty="0">
                <a:solidFill>
                  <a:srgbClr val="000000"/>
                </a:solidFill>
                <a:effectLst/>
                <a:latin typeface="Times New Roman" panose="02020603050405020304" pitchFamily="18" charset="0"/>
                <a:ea typeface="Times New Roman" panose="02020603050405020304" pitchFamily="18" charset="0"/>
              </a:rPr>
              <a:t> ý </a:t>
            </a:r>
            <a:r>
              <a:rPr lang="en-US" sz="1800" dirty="0" err="1">
                <a:solidFill>
                  <a:srgbClr val="000000"/>
                </a:solidFill>
                <a:effectLst/>
                <a:latin typeface="Times New Roman" panose="02020603050405020304" pitchFamily="18" charset="0"/>
                <a:ea typeface="Times New Roman" panose="02020603050405020304" pitchFamily="18" charset="0"/>
              </a:rPr>
              <a:t>cách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thụt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lề</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lồng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xảy</a:t>
            </a:r>
            <a:r>
              <a:rPr lang="en-US" sz="1800" dirty="0">
                <a:solidFill>
                  <a:srgbClr val="000000"/>
                </a:solidFill>
                <a:effectLst/>
                <a:latin typeface="Times New Roman" panose="02020603050405020304" pitchFamily="18" charset="0"/>
                <a:ea typeface="Times New Roman" panose="02020603050405020304" pitchFamily="18" charset="0"/>
              </a:rPr>
              <a:t> ra</a:t>
            </a:r>
            <a:endParaRPr lang="en-US" dirty="0"/>
          </a:p>
        </p:txBody>
      </p:sp>
    </p:spTree>
    <p:extLst>
      <p:ext uri="{BB962C8B-B14F-4D97-AF65-F5344CB8AC3E}">
        <p14:creationId xmlns:p14="http://schemas.microsoft.com/office/powerpoint/2010/main" val="13694243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1528-9148-439B-992A-87816EB0D46B}"/>
              </a:ext>
            </a:extLst>
          </p:cNvPr>
          <p:cNvSpPr>
            <a:spLocks noGrp="1"/>
          </p:cNvSpPr>
          <p:nvPr>
            <p:ph type="title"/>
          </p:nvPr>
        </p:nvSpPr>
        <p:spPr/>
        <p:txBody>
          <a:bodyPr>
            <a:normAutofit/>
          </a:bodyPr>
          <a:lstStyle/>
          <a:p>
            <a:r>
              <a:rPr lang="en-US" sz="4000" dirty="0" err="1"/>
              <a:t>Liệt</a:t>
            </a:r>
            <a:r>
              <a:rPr lang="en-US" sz="4000" dirty="0"/>
              <a:t> </a:t>
            </a:r>
            <a:r>
              <a:rPr lang="en-US" sz="4000" dirty="0" err="1"/>
              <a:t>kê</a:t>
            </a:r>
            <a:r>
              <a:rPr lang="en-US" sz="4000" dirty="0"/>
              <a:t> </a:t>
            </a:r>
            <a:r>
              <a:rPr lang="en-US" sz="4000" dirty="0" err="1"/>
              <a:t>thư</a:t>
            </a:r>
            <a:r>
              <a:rPr lang="en-US" sz="4000" dirty="0"/>
              <a:t> </a:t>
            </a:r>
            <a:r>
              <a:rPr lang="en-US" sz="4000" dirty="0" err="1"/>
              <a:t>mục</a:t>
            </a:r>
            <a:endParaRPr lang="en-US" sz="4000" dirty="0"/>
          </a:p>
        </p:txBody>
      </p:sp>
      <p:sp>
        <p:nvSpPr>
          <p:cNvPr id="3" name="Content Placeholder 2">
            <a:extLst>
              <a:ext uri="{FF2B5EF4-FFF2-40B4-BE49-F238E27FC236}">
                <a16:creationId xmlns="" xmlns:a16="http://schemas.microsoft.com/office/drawing/2014/main" id="{A3A5DCCA-4BC6-499E-93B0-C7D6736BD8F0}"/>
              </a:ext>
            </a:extLst>
          </p:cNvPr>
          <p:cNvSpPr>
            <a:spLocks noGrp="1"/>
          </p:cNvSpPr>
          <p:nvPr>
            <p:ph idx="1"/>
          </p:nvPr>
        </p:nvSpPr>
        <p:spPr>
          <a:xfrm>
            <a:off x="678027" y="1412443"/>
            <a:ext cx="8853900" cy="4997593"/>
          </a:xfrm>
        </p:spPr>
        <p:txBody>
          <a:bodyPr/>
          <a:lstStyle/>
          <a:p>
            <a:r>
              <a:rPr lang="en-US" sz="1800" b="1" dirty="0">
                <a:solidFill>
                  <a:srgbClr val="000000"/>
                </a:solidFill>
                <a:effectLst/>
                <a:latin typeface="CIDFont+F4"/>
                <a:ea typeface="Times New Roman" panose="02020603050405020304" pitchFamily="18" charset="0"/>
                <a:cs typeface="Times New Roman" panose="02020603050405020304" pitchFamily="18" charset="0"/>
              </a:rPr>
              <a:t>FOR</a:t>
            </a:r>
            <a:r>
              <a:rPr lang="en-US" sz="1800" dirty="0">
                <a:solidFill>
                  <a:srgbClr val="000000"/>
                </a:solidFill>
                <a:effectLst/>
                <a:latin typeface="CIDFont+F1"/>
                <a:ea typeface="Times New Roman" panose="02020603050405020304" pitchFamily="18" charset="0"/>
                <a:cs typeface="Times New Roman" panose="02020603050405020304" pitchFamily="18" charset="0"/>
              </a:rPr>
              <a:t>-loops</a:t>
            </a:r>
            <a:r>
              <a:rPr lang="en-US" sz="1800" dirty="0">
                <a:effectLst/>
                <a:latin typeface="Arial Unicode MS"/>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dirty="0" smtClean="0">
                <a:solidFill>
                  <a:srgbClr val="000000"/>
                </a:solidFill>
                <a:latin typeface="Times New Roman" panose="02020603050405020304" pitchFamily="18" charset="0"/>
                <a:ea typeface="Times New Roman" panose="02020603050405020304" pitchFamily="18" charset="0"/>
              </a:rPr>
              <a:t>module </a:t>
            </a:r>
            <a:r>
              <a:rPr lang="en-US" dirty="0" err="1" smtClean="0">
                <a:solidFill>
                  <a:srgbClr val="000000"/>
                </a:solidFill>
                <a:latin typeface="Times New Roman" panose="02020603050405020304" pitchFamily="18" charset="0"/>
                <a:ea typeface="Times New Roman" panose="02020603050405020304" pitchFamily="18" charset="0"/>
              </a:rPr>
              <a:t>tích</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hợp</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sẵn</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trong</a:t>
            </a:r>
            <a:r>
              <a:rPr lang="en-US" dirty="0" smtClean="0">
                <a:solidFill>
                  <a:srgbClr val="000000"/>
                </a:solidFill>
                <a:latin typeface="Times New Roman" panose="02020603050405020304" pitchFamily="18" charset="0"/>
                <a:ea typeface="Times New Roman" panose="02020603050405020304" pitchFamily="18" charset="0"/>
              </a:rPr>
              <a:t> python, </a:t>
            </a:r>
            <a:r>
              <a:rPr lang="en-US" dirty="0" err="1" smtClean="0">
                <a:solidFill>
                  <a:srgbClr val="000000"/>
                </a:solidFill>
                <a:latin typeface="Times New Roman" panose="02020603050405020304" pitchFamily="18" charset="0"/>
                <a:ea typeface="Times New Roman" panose="02020603050405020304" pitchFamily="18" charset="0"/>
              </a:rPr>
              <a:t>điển</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hình</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là</a:t>
            </a:r>
            <a:r>
              <a:rPr lang="en-US" dirty="0" smtClean="0">
                <a:solidFill>
                  <a:srgbClr val="000000"/>
                </a:solidFill>
                <a:latin typeface="Times New Roman" panose="02020603050405020304" pitchFamily="18" charset="0"/>
                <a:ea typeface="Times New Roman" panose="02020603050405020304" pitchFamily="18" charset="0"/>
              </a:rPr>
              <a:t> </a:t>
            </a:r>
            <a:r>
              <a:rPr lang="en-US" b="1" dirty="0" smtClean="0">
                <a:solidFill>
                  <a:srgbClr val="000000"/>
                </a:solidFill>
                <a:latin typeface="Times New Roman" panose="02020603050405020304" pitchFamily="18" charset="0"/>
                <a:ea typeface="Times New Roman" panose="02020603050405020304" pitchFamily="18" charset="0"/>
              </a:rPr>
              <a:t>OS</a:t>
            </a:r>
          </a:p>
          <a:p>
            <a:r>
              <a:rPr lang="en-US" b="1" dirty="0" err="1">
                <a:solidFill>
                  <a:srgbClr val="000000"/>
                </a:solidFill>
                <a:latin typeface="Times New Roman" panose="02020603050405020304" pitchFamily="18" charset="0"/>
                <a:ea typeface="Times New Roman" panose="02020603050405020304" pitchFamily="18" charset="0"/>
              </a:rPr>
              <a:t>o</a:t>
            </a:r>
            <a:r>
              <a:rPr lang="en-US" b="1" dirty="0" err="1" smtClean="0">
                <a:solidFill>
                  <a:srgbClr val="000000"/>
                </a:solidFill>
                <a:latin typeface="Times New Roman" panose="02020603050405020304" pitchFamily="18" charset="0"/>
                <a:ea typeface="Times New Roman" panose="02020603050405020304" pitchFamily="18" charset="0"/>
              </a:rPr>
              <a:t>s.</a:t>
            </a:r>
            <a:r>
              <a:rPr lang="en-US" sz="1800" b="1" dirty="0" err="1" smtClean="0">
                <a:solidFill>
                  <a:srgbClr val="000000"/>
                </a:solidFill>
                <a:effectLst/>
                <a:latin typeface="Times New Roman" panose="02020603050405020304" pitchFamily="18" charset="0"/>
                <a:ea typeface="Times New Roman" panose="02020603050405020304" pitchFamily="18" charset="0"/>
              </a:rPr>
              <a:t>listdir</a:t>
            </a:r>
            <a:r>
              <a:rPr lang="en-US" sz="1800" dirty="0" smtClean="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b="1" dirty="0" err="1" smtClean="0">
                <a:solidFill>
                  <a:srgbClr val="000000"/>
                </a:solidFill>
                <a:latin typeface="Times New Roman" panose="02020603050405020304" pitchFamily="18" charset="0"/>
                <a:ea typeface="Times New Roman" panose="02020603050405020304" pitchFamily="18" charset="0"/>
              </a:rPr>
              <a:t>os</a:t>
            </a:r>
            <a:r>
              <a:rPr lang="en-US" dirty="0" err="1" smtClean="0">
                <a:solidFill>
                  <a:srgbClr val="000000"/>
                </a:solidFill>
                <a:latin typeface="Times New Roman" panose="02020603050405020304" pitchFamily="18" charset="0"/>
                <a:ea typeface="Times New Roman" panose="02020603050405020304" pitchFamily="18" charset="0"/>
              </a:rPr>
              <a:t>.</a:t>
            </a:r>
            <a:r>
              <a:rPr lang="en-US" sz="1800" b="1" dirty="0" err="1" smtClean="0">
                <a:solidFill>
                  <a:srgbClr val="000000"/>
                </a:solidFill>
                <a:effectLst/>
                <a:latin typeface="Times New Roman" panose="02020603050405020304" pitchFamily="18" charset="0"/>
                <a:ea typeface="Times New Roman" panose="02020603050405020304" pitchFamily="18" charset="0"/>
              </a:rPr>
              <a:t>walk</a:t>
            </a:r>
            <a:r>
              <a:rPr lang="en-US" sz="1800" dirty="0" smtClean="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hướng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thư</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mục</a:t>
            </a:r>
            <a:endParaRPr lang="en-US" sz="1800" dirty="0">
              <a:solidFill>
                <a:srgbClr val="000000"/>
              </a:solidFill>
              <a:effectLst/>
              <a:latin typeface="Times New Roman" panose="02020603050405020304" pitchFamily="18" charset="0"/>
              <a:ea typeface="Times New Roman" panose="02020603050405020304" pitchFamily="18" charset="0"/>
            </a:endParaRPr>
          </a:p>
          <a:p>
            <a:r>
              <a:rPr lang="en-US" dirty="0" err="1">
                <a:solidFill>
                  <a:srgbClr val="000000"/>
                </a:solidFill>
                <a:latin typeface="Times New Roman" panose="02020603050405020304" pitchFamily="18" charset="0"/>
              </a:rPr>
              <a:t>Vd</a:t>
            </a:r>
            <a:r>
              <a:rPr lang="en-US" dirty="0">
                <a:solidFill>
                  <a:srgbClr val="000000"/>
                </a:solidFill>
                <a:latin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code in ra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tệp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 /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gispy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data / ch10 / pics':</a:t>
            </a:r>
            <a:endParaRPr lang="en-US" dirty="0">
              <a:solidFill>
                <a:srgbClr val="000000"/>
              </a:solidFill>
              <a:latin typeface="Times New Roman" panose="02020603050405020304" pitchFamily="18" charset="0"/>
            </a:endParaRPr>
          </a:p>
          <a:p>
            <a:endParaRPr lang="en-US" dirty="0"/>
          </a:p>
        </p:txBody>
      </p:sp>
      <p:sp>
        <p:nvSpPr>
          <p:cNvPr id="6" name="Arrow: Right 5">
            <a:extLst>
              <a:ext uri="{FF2B5EF4-FFF2-40B4-BE49-F238E27FC236}">
                <a16:creationId xmlns="" xmlns:a16="http://schemas.microsoft.com/office/drawing/2014/main" id="{21F36A24-BB88-482D-A8AE-409240E9CF4C}"/>
              </a:ext>
            </a:extLst>
          </p:cNvPr>
          <p:cNvSpPr/>
          <p:nvPr/>
        </p:nvSpPr>
        <p:spPr>
          <a:xfrm>
            <a:off x="6096000" y="3429000"/>
            <a:ext cx="452582" cy="237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 xmlns:a16="http://schemas.microsoft.com/office/drawing/2014/main" id="{E26A8E44-E036-46F5-AA90-D93C9DC201FF}"/>
              </a:ext>
            </a:extLst>
          </p:cNvPr>
          <p:cNvSpPr txBox="1">
            <a:spLocks/>
          </p:cNvSpPr>
          <p:nvPr/>
        </p:nvSpPr>
        <p:spPr>
          <a:xfrm>
            <a:off x="677334" y="5314726"/>
            <a:ext cx="7238230" cy="8111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7" name="Picture 6">
            <a:extLst>
              <a:ext uri="{FF2B5EF4-FFF2-40B4-BE49-F238E27FC236}">
                <a16:creationId xmlns="" xmlns:a16="http://schemas.microsoft.com/office/drawing/2014/main" id="{305A314D-4DB2-4ACC-AF34-E4B8B7C77231}"/>
              </a:ext>
            </a:extLst>
          </p:cNvPr>
          <p:cNvPicPr>
            <a:picLocks noChangeAspect="1"/>
          </p:cNvPicPr>
          <p:nvPr/>
        </p:nvPicPr>
        <p:blipFill>
          <a:blip r:embed="rId2"/>
          <a:stretch>
            <a:fillRect/>
          </a:stretch>
        </p:blipFill>
        <p:spPr>
          <a:xfrm>
            <a:off x="878186" y="2875226"/>
            <a:ext cx="6227289" cy="2570331"/>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 xmlns:a16="http://schemas.microsoft.com/office/drawing/2014/main" id="{38EF23E3-8346-42DB-A5A8-A4BF9818CEF2}"/>
              </a:ext>
            </a:extLst>
          </p:cNvPr>
          <p:cNvPicPr>
            <a:picLocks noChangeAspect="1"/>
          </p:cNvPicPr>
          <p:nvPr/>
        </p:nvPicPr>
        <p:blipFill>
          <a:blip r:embed="rId3"/>
          <a:stretch>
            <a:fillRect/>
          </a:stretch>
        </p:blipFill>
        <p:spPr>
          <a:xfrm>
            <a:off x="8223230" y="2659494"/>
            <a:ext cx="3743325" cy="2838450"/>
          </a:xfrm>
          <a:prstGeom prst="rect">
            <a:avLst/>
          </a:prstGeom>
          <a:ln>
            <a:noFill/>
          </a:ln>
          <a:effectLst>
            <a:outerShdw blurRad="190500" algn="tl" rotWithShape="0">
              <a:srgbClr val="000000">
                <a:alpha val="70000"/>
              </a:srgbClr>
            </a:outerShdw>
          </a:effectLst>
        </p:spPr>
      </p:pic>
      <p:sp>
        <p:nvSpPr>
          <p:cNvPr id="12" name="Arrow: Right 11">
            <a:extLst>
              <a:ext uri="{FF2B5EF4-FFF2-40B4-BE49-F238E27FC236}">
                <a16:creationId xmlns="" xmlns:a16="http://schemas.microsoft.com/office/drawing/2014/main" id="{59920832-670D-4B94-A932-AB8451A59389}"/>
              </a:ext>
            </a:extLst>
          </p:cNvPr>
          <p:cNvSpPr/>
          <p:nvPr/>
        </p:nvSpPr>
        <p:spPr>
          <a:xfrm>
            <a:off x="7413141" y="3741490"/>
            <a:ext cx="736288" cy="503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Curved 16">
            <a:extLst>
              <a:ext uri="{FF2B5EF4-FFF2-40B4-BE49-F238E27FC236}">
                <a16:creationId xmlns="" xmlns:a16="http://schemas.microsoft.com/office/drawing/2014/main" id="{C949C331-0DBE-4FDE-9F20-FA10C701AA9B}"/>
              </a:ext>
            </a:extLst>
          </p:cNvPr>
          <p:cNvCxnSpPr>
            <a:cxnSpLocks/>
          </p:cNvCxnSpPr>
          <p:nvPr/>
        </p:nvCxnSpPr>
        <p:spPr>
          <a:xfrm rot="5400000">
            <a:off x="9176761" y="2146985"/>
            <a:ext cx="542793" cy="3483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 xmlns:a16="http://schemas.microsoft.com/office/drawing/2014/main" id="{3BFD1917-D72A-493A-9A2F-2CE3CAA8907E}"/>
              </a:ext>
            </a:extLst>
          </p:cNvPr>
          <p:cNvSpPr txBox="1">
            <a:spLocks/>
          </p:cNvSpPr>
          <p:nvPr/>
        </p:nvSpPr>
        <p:spPr>
          <a:xfrm>
            <a:off x="4522652" y="4900751"/>
            <a:ext cx="1124207" cy="36211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err="1">
                <a:solidFill>
                  <a:srgbClr val="FF0000"/>
                </a:solidFill>
              </a:rPr>
              <a:t>Kết</a:t>
            </a:r>
            <a:r>
              <a:rPr lang="en-US" dirty="0">
                <a:solidFill>
                  <a:srgbClr val="FF0000"/>
                </a:solidFill>
              </a:rPr>
              <a:t> </a:t>
            </a:r>
            <a:r>
              <a:rPr lang="en-US" dirty="0" err="1">
                <a:solidFill>
                  <a:srgbClr val="FF0000"/>
                </a:solidFill>
              </a:rPr>
              <a:t>quả</a:t>
            </a:r>
            <a:endParaRPr lang="en-US" dirty="0">
              <a:solidFill>
                <a:srgbClr val="FF0000"/>
              </a:solidFill>
            </a:endParaRPr>
          </a:p>
        </p:txBody>
      </p:sp>
      <p:cxnSp>
        <p:nvCxnSpPr>
          <p:cNvPr id="20" name="Connector: Curved 19">
            <a:extLst>
              <a:ext uri="{FF2B5EF4-FFF2-40B4-BE49-F238E27FC236}">
                <a16:creationId xmlns="" xmlns:a16="http://schemas.microsoft.com/office/drawing/2014/main" id="{70332E46-E47A-4E8D-89FE-F9F6D2A3AD08}"/>
              </a:ext>
            </a:extLst>
          </p:cNvPr>
          <p:cNvCxnSpPr>
            <a:cxnSpLocks/>
          </p:cNvCxnSpPr>
          <p:nvPr/>
        </p:nvCxnSpPr>
        <p:spPr>
          <a:xfrm rot="10800000">
            <a:off x="3625443" y="4808291"/>
            <a:ext cx="823408" cy="1929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AAAF2408-6D4E-4B7C-9AA7-AC370711094C}"/>
              </a:ext>
            </a:extLst>
          </p:cNvPr>
          <p:cNvSpPr txBox="1"/>
          <p:nvPr/>
        </p:nvSpPr>
        <p:spPr>
          <a:xfrm>
            <a:off x="9709024" y="1588079"/>
            <a:ext cx="2178176" cy="937007"/>
          </a:xfrm>
          <a:prstGeom prst="rect">
            <a:avLst/>
          </a:prstGeom>
          <a:noFill/>
        </p:spPr>
        <p:txBody>
          <a:bodyPr wrap="square">
            <a:spAutoFit/>
          </a:bodyPr>
          <a:lstStyle/>
          <a:p>
            <a:pPr marL="0" indent="0">
              <a:buNone/>
            </a:pPr>
            <a:r>
              <a:rPr lang="en-US" dirty="0" err="1">
                <a:solidFill>
                  <a:srgbClr val="FF0000"/>
                </a:solidFill>
              </a:rPr>
              <a:t>Có</a:t>
            </a:r>
            <a:r>
              <a:rPr lang="en-US" dirty="0">
                <a:solidFill>
                  <a:srgbClr val="FF0000"/>
                </a:solidFill>
              </a:rPr>
              <a:t> </a:t>
            </a:r>
            <a:r>
              <a:rPr lang="en-US" dirty="0" err="1">
                <a:solidFill>
                  <a:srgbClr val="FF0000"/>
                </a:solidFill>
              </a:rPr>
              <a:t>thể</a:t>
            </a:r>
            <a:r>
              <a:rPr lang="en-US" dirty="0">
                <a:solidFill>
                  <a:srgbClr val="FF0000"/>
                </a:solidFill>
              </a:rPr>
              <a:t> dung </a:t>
            </a:r>
            <a:r>
              <a:rPr lang="en-US" dirty="0" err="1">
                <a:solidFill>
                  <a:srgbClr val="FF0000"/>
                </a:solidFill>
              </a:rPr>
              <a:t>vòng</a:t>
            </a:r>
            <a:r>
              <a:rPr lang="en-US" dirty="0">
                <a:solidFill>
                  <a:srgbClr val="FF0000"/>
                </a:solidFill>
              </a:rPr>
              <a:t> </a:t>
            </a:r>
            <a:r>
              <a:rPr lang="en-US" dirty="0" err="1">
                <a:solidFill>
                  <a:srgbClr val="FF0000"/>
                </a:solidFill>
              </a:rPr>
              <a:t>lặp</a:t>
            </a:r>
            <a:r>
              <a:rPr lang="en-US" dirty="0">
                <a:solidFill>
                  <a:srgbClr val="FF0000"/>
                </a:solidFill>
              </a:rPr>
              <a:t> for </a:t>
            </a:r>
            <a:r>
              <a:rPr lang="en-US" dirty="0" err="1">
                <a:solidFill>
                  <a:srgbClr val="FF0000"/>
                </a:solidFill>
              </a:rPr>
              <a:t>để</a:t>
            </a:r>
            <a:r>
              <a:rPr lang="en-US" dirty="0">
                <a:solidFill>
                  <a:srgbClr val="FF0000"/>
                </a:solidFill>
              </a:rPr>
              <a:t> </a:t>
            </a:r>
            <a:r>
              <a:rPr lang="en-US" dirty="0" err="1">
                <a:solidFill>
                  <a:srgbClr val="FF0000"/>
                </a:solidFill>
              </a:rPr>
              <a:t>đọc</a:t>
            </a:r>
            <a:r>
              <a:rPr lang="en-US" dirty="0">
                <a:solidFill>
                  <a:srgbClr val="FF0000"/>
                </a:solidFill>
              </a:rPr>
              <a:t> </a:t>
            </a:r>
            <a:r>
              <a:rPr lang="en-US" dirty="0" err="1">
                <a:solidFill>
                  <a:srgbClr val="FF0000"/>
                </a:solidFill>
              </a:rPr>
              <a:t>danh</a:t>
            </a:r>
            <a:r>
              <a:rPr lang="en-US" dirty="0">
                <a:solidFill>
                  <a:srgbClr val="FF0000"/>
                </a:solidFill>
              </a:rPr>
              <a:t> </a:t>
            </a:r>
            <a:r>
              <a:rPr lang="en-US" dirty="0" err="1">
                <a:solidFill>
                  <a:srgbClr val="FF0000"/>
                </a:solidFill>
              </a:rPr>
              <a:t>sách</a:t>
            </a:r>
            <a:r>
              <a:rPr lang="en-US" dirty="0">
                <a:solidFill>
                  <a:srgbClr val="FF0000"/>
                </a:solidFill>
              </a:rPr>
              <a:t> </a:t>
            </a:r>
            <a:r>
              <a:rPr lang="en-US" dirty="0" err="1">
                <a:solidFill>
                  <a:srgbClr val="FF0000"/>
                </a:solidFill>
              </a:rPr>
              <a:t>vừa</a:t>
            </a:r>
            <a:r>
              <a:rPr lang="en-US" dirty="0">
                <a:solidFill>
                  <a:srgbClr val="FF0000"/>
                </a:solidFill>
              </a:rPr>
              <a:t> </a:t>
            </a:r>
            <a:r>
              <a:rPr lang="en-US" dirty="0" err="1">
                <a:solidFill>
                  <a:srgbClr val="FF0000"/>
                </a:solidFill>
              </a:rPr>
              <a:t>liệt</a:t>
            </a:r>
            <a:r>
              <a:rPr lang="en-US" dirty="0">
                <a:solidFill>
                  <a:srgbClr val="FF0000"/>
                </a:solidFill>
              </a:rPr>
              <a:t> </a:t>
            </a:r>
            <a:r>
              <a:rPr lang="en-US" dirty="0" err="1">
                <a:solidFill>
                  <a:srgbClr val="FF0000"/>
                </a:solidFill>
              </a:rPr>
              <a:t>kê</a:t>
            </a:r>
            <a:endParaRPr lang="en-US" dirty="0">
              <a:solidFill>
                <a:srgbClr val="FF0000"/>
              </a:solidFill>
            </a:endParaRPr>
          </a:p>
        </p:txBody>
      </p:sp>
    </p:spTree>
    <p:extLst>
      <p:ext uri="{BB962C8B-B14F-4D97-AF65-F5344CB8AC3E}">
        <p14:creationId xmlns:p14="http://schemas.microsoft.com/office/powerpoint/2010/main" val="2178104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1A7EB-B6F8-4ACE-83C7-14DD08C03D5D}"/>
              </a:ext>
            </a:extLst>
          </p:cNvPr>
          <p:cNvSpPr>
            <a:spLocks noGrp="1"/>
          </p:cNvSpPr>
          <p:nvPr>
            <p:ph type="title"/>
          </p:nvPr>
        </p:nvSpPr>
        <p:spPr/>
        <p:txBody>
          <a:bodyPr/>
          <a:lstStyle/>
          <a:p>
            <a:r>
              <a:rPr lang="en-US" dirty="0" err="1"/>
              <a:t>Sửa</a:t>
            </a:r>
            <a:r>
              <a:rPr lang="en-US" dirty="0"/>
              <a:t> </a:t>
            </a:r>
            <a:r>
              <a:rPr lang="en-US" dirty="0" err="1"/>
              <a:t>lỗi</a:t>
            </a:r>
            <a:r>
              <a:rPr lang="en-US" dirty="0"/>
              <a:t> </a:t>
            </a:r>
            <a:r>
              <a:rPr lang="en-US" dirty="0" err="1"/>
              <a:t>thụt</a:t>
            </a:r>
            <a:r>
              <a:rPr lang="en-US" dirty="0"/>
              <a:t> </a:t>
            </a:r>
            <a:r>
              <a:rPr lang="en-US" dirty="0" err="1"/>
              <a:t>đầu</a:t>
            </a:r>
            <a:r>
              <a:rPr lang="en-US" dirty="0"/>
              <a:t> </a:t>
            </a:r>
            <a:r>
              <a:rPr lang="en-US" dirty="0" err="1"/>
              <a:t>dòng</a:t>
            </a:r>
            <a:endParaRPr lang="en-US" dirty="0"/>
          </a:p>
        </p:txBody>
      </p:sp>
      <p:sp>
        <p:nvSpPr>
          <p:cNvPr id="3" name="Content Placeholder 2">
            <a:extLst>
              <a:ext uri="{FF2B5EF4-FFF2-40B4-BE49-F238E27FC236}">
                <a16:creationId xmlns="" xmlns:a16="http://schemas.microsoft.com/office/drawing/2014/main" id="{AFB54D58-CF6B-4FD9-96EB-1BF2F1E6A31C}"/>
              </a:ext>
            </a:extLst>
          </p:cNvPr>
          <p:cNvSpPr>
            <a:spLocks noGrp="1"/>
          </p:cNvSpPr>
          <p:nvPr>
            <p:ph idx="1"/>
          </p:nvPr>
        </p:nvSpPr>
        <p:spPr>
          <a:xfrm>
            <a:off x="677334" y="1470531"/>
            <a:ext cx="9399413" cy="3808959"/>
          </a:xfrm>
        </p:spPr>
        <p:txBody>
          <a:bodyPr/>
          <a:lstStyle/>
          <a:p>
            <a:r>
              <a:rPr lang="en-US" dirty="0"/>
              <a:t>Khi copy 1 </a:t>
            </a:r>
            <a:r>
              <a:rPr lang="en-US" dirty="0" err="1"/>
              <a:t>đoạn</a:t>
            </a:r>
            <a:r>
              <a:rPr lang="en-US" dirty="0"/>
              <a:t> code </a:t>
            </a:r>
            <a:r>
              <a:rPr lang="en-US" dirty="0" err="1"/>
              <a:t>từ</a:t>
            </a:r>
            <a:r>
              <a:rPr lang="en-US" dirty="0"/>
              <a:t> </a:t>
            </a:r>
            <a:r>
              <a:rPr lang="en-US" dirty="0" err="1"/>
              <a:t>các</a:t>
            </a:r>
            <a:r>
              <a:rPr lang="en-US" dirty="0"/>
              <a:t> </a:t>
            </a:r>
            <a:r>
              <a:rPr lang="en-US" dirty="0" err="1"/>
              <a:t>nguồn</a:t>
            </a:r>
            <a:r>
              <a:rPr lang="en-US" dirty="0"/>
              <a:t> </a:t>
            </a:r>
            <a:r>
              <a:rPr lang="en-US" dirty="0" err="1"/>
              <a:t>tài</a:t>
            </a:r>
            <a:r>
              <a:rPr lang="en-US" dirty="0"/>
              <a:t> </a:t>
            </a:r>
            <a:r>
              <a:rPr lang="en-US" dirty="0" err="1"/>
              <a:t>liệu</a:t>
            </a:r>
            <a:r>
              <a:rPr lang="en-US" dirty="0"/>
              <a:t> </a:t>
            </a:r>
            <a:r>
              <a:rPr lang="en-US" dirty="0" err="1"/>
              <a:t>khác</a:t>
            </a:r>
            <a:r>
              <a:rPr lang="en-US" dirty="0"/>
              <a:t> </a:t>
            </a:r>
            <a:r>
              <a:rPr lang="en-US" dirty="0" smtClean="0"/>
              <a:t>(</a:t>
            </a:r>
            <a:r>
              <a:rPr lang="en-US" dirty="0" err="1" smtClean="0"/>
              <a:t>word,pdf,powerpoint</a:t>
            </a:r>
            <a:r>
              <a:rPr lang="en-US" dirty="0" smtClean="0"/>
              <a:t>,…) </a:t>
            </a:r>
            <a:r>
              <a:rPr lang="en-US" dirty="0" err="1"/>
              <a:t>đôi</a:t>
            </a:r>
            <a:r>
              <a:rPr lang="en-US" dirty="0"/>
              <a:t> </a:t>
            </a:r>
            <a:r>
              <a:rPr lang="en-US" dirty="0" err="1"/>
              <a:t>khi</a:t>
            </a:r>
            <a:r>
              <a:rPr lang="en-US" dirty="0"/>
              <a:t> </a:t>
            </a:r>
            <a:r>
              <a:rPr lang="en-US" dirty="0" err="1"/>
              <a:t>sẽ</a:t>
            </a:r>
            <a:r>
              <a:rPr lang="en-US" dirty="0"/>
              <a:t> </a:t>
            </a:r>
            <a:r>
              <a:rPr lang="en-US" dirty="0" err="1"/>
              <a:t>xảy</a:t>
            </a:r>
            <a:r>
              <a:rPr lang="en-US" dirty="0"/>
              <a:t> ra 1 </a:t>
            </a:r>
            <a:r>
              <a:rPr lang="en-US" dirty="0" err="1"/>
              <a:t>số</a:t>
            </a:r>
            <a:r>
              <a:rPr lang="en-US" dirty="0"/>
              <a:t> </a:t>
            </a:r>
            <a:r>
              <a:rPr lang="en-US" dirty="0" err="1"/>
              <a:t>vấn</a:t>
            </a:r>
            <a:r>
              <a:rPr lang="en-US" dirty="0"/>
              <a:t> </a:t>
            </a:r>
            <a:r>
              <a:rPr lang="en-US" dirty="0" err="1"/>
              <a:t>đề</a:t>
            </a:r>
            <a:r>
              <a:rPr lang="en-US" dirty="0"/>
              <a:t> </a:t>
            </a:r>
            <a:r>
              <a:rPr lang="en-US" dirty="0" err="1"/>
              <a:t>về</a:t>
            </a:r>
            <a:r>
              <a:rPr lang="en-US" dirty="0"/>
              <a:t> </a:t>
            </a:r>
            <a:r>
              <a:rPr lang="en-US" dirty="0" err="1"/>
              <a:t>thụt</a:t>
            </a:r>
            <a:r>
              <a:rPr lang="en-US" dirty="0"/>
              <a:t> </a:t>
            </a:r>
            <a:r>
              <a:rPr lang="en-US" dirty="0" err="1"/>
              <a:t>đầu</a:t>
            </a:r>
            <a:r>
              <a:rPr lang="en-US" dirty="0"/>
              <a:t> </a:t>
            </a:r>
            <a:r>
              <a:rPr lang="en-US" dirty="0" err="1"/>
              <a:t>dòng</a:t>
            </a:r>
            <a:r>
              <a:rPr lang="en-US" dirty="0"/>
              <a:t> </a:t>
            </a:r>
            <a:r>
              <a:rPr lang="en-US" dirty="0" err="1"/>
              <a:t>trong</a:t>
            </a:r>
            <a:r>
              <a:rPr lang="en-US" dirty="0"/>
              <a:t> </a:t>
            </a:r>
            <a:r>
              <a:rPr lang="en-US" dirty="0" err="1"/>
              <a:t>vòng</a:t>
            </a:r>
            <a:r>
              <a:rPr lang="en-US" dirty="0"/>
              <a:t> </a:t>
            </a:r>
            <a:r>
              <a:rPr lang="en-US" dirty="0" err="1"/>
              <a:t>lặp</a:t>
            </a:r>
            <a:r>
              <a:rPr lang="en-US" dirty="0"/>
              <a:t> (</a:t>
            </a:r>
            <a:r>
              <a:rPr lang="en-US" dirty="0" err="1"/>
              <a:t>Khoảng</a:t>
            </a:r>
            <a:r>
              <a:rPr lang="en-US" dirty="0"/>
              <a:t> </a:t>
            </a:r>
            <a:r>
              <a:rPr lang="en-US" dirty="0" err="1" smtClean="0"/>
              <a:t>trắng,tab</a:t>
            </a:r>
            <a:r>
              <a:rPr lang="en-US" dirty="0"/>
              <a:t>). </a:t>
            </a:r>
            <a:endParaRPr lang="en-US" dirty="0" smtClean="0"/>
          </a:p>
          <a:p>
            <a:r>
              <a:rPr lang="en-US" dirty="0" err="1" smtClean="0"/>
              <a:t>Khắc</a:t>
            </a:r>
            <a:r>
              <a:rPr lang="en-US" dirty="0" smtClean="0"/>
              <a:t> </a:t>
            </a:r>
            <a:r>
              <a:rPr lang="en-US" dirty="0" err="1" smtClean="0"/>
              <a:t>phục</a:t>
            </a:r>
            <a:r>
              <a:rPr lang="en-US" dirty="0" smtClean="0"/>
              <a:t>: Ta </a:t>
            </a:r>
            <a:r>
              <a:rPr lang="en-US" dirty="0" err="1"/>
              <a:t>hiển</a:t>
            </a:r>
            <a:r>
              <a:rPr lang="en-US" dirty="0"/>
              <a:t> </a:t>
            </a:r>
            <a:r>
              <a:rPr lang="en-US" dirty="0" err="1"/>
              <a:t>thị</a:t>
            </a:r>
            <a:r>
              <a:rPr lang="en-US" dirty="0"/>
              <a:t> </a:t>
            </a:r>
            <a:r>
              <a:rPr lang="en-US" dirty="0" err="1"/>
              <a:t>khoảng</a:t>
            </a:r>
            <a:r>
              <a:rPr lang="en-US" dirty="0"/>
              <a:t> </a:t>
            </a:r>
            <a:r>
              <a:rPr lang="en-US" dirty="0" err="1"/>
              <a:t>trắng</a:t>
            </a:r>
            <a:r>
              <a:rPr lang="en-US" dirty="0"/>
              <a:t> </a:t>
            </a:r>
            <a:r>
              <a:rPr lang="en-US" dirty="0" err="1"/>
              <a:t>bằng</a:t>
            </a:r>
            <a:r>
              <a:rPr lang="en-US" dirty="0"/>
              <a:t> </a:t>
            </a:r>
            <a:r>
              <a:rPr lang="en-US" dirty="0" err="1"/>
              <a:t>cách</a:t>
            </a:r>
            <a:r>
              <a:rPr lang="en-US" dirty="0"/>
              <a:t> View -&gt; Whitespace</a:t>
            </a:r>
          </a:p>
          <a:p>
            <a:pPr marL="0" indent="0">
              <a:buNone/>
            </a:pPr>
            <a:r>
              <a:rPr lang="en-US" b="1" dirty="0" err="1"/>
              <a:t>Vd</a:t>
            </a:r>
            <a:r>
              <a:rPr lang="en-US" dirty="0"/>
              <a:t>:</a:t>
            </a:r>
          </a:p>
        </p:txBody>
      </p:sp>
      <p:pic>
        <p:nvPicPr>
          <p:cNvPr id="5" name="Picture 4">
            <a:extLst>
              <a:ext uri="{FF2B5EF4-FFF2-40B4-BE49-F238E27FC236}">
                <a16:creationId xmlns="" xmlns:a16="http://schemas.microsoft.com/office/drawing/2014/main" id="{EDB7C3E6-2B31-482B-817D-B07FAE28F35C}"/>
              </a:ext>
            </a:extLst>
          </p:cNvPr>
          <p:cNvPicPr>
            <a:picLocks noChangeAspect="1"/>
          </p:cNvPicPr>
          <p:nvPr/>
        </p:nvPicPr>
        <p:blipFill>
          <a:blip r:embed="rId2"/>
          <a:stretch>
            <a:fillRect/>
          </a:stretch>
        </p:blipFill>
        <p:spPr>
          <a:xfrm>
            <a:off x="871271" y="3318425"/>
            <a:ext cx="5016500" cy="1835150"/>
          </a:xfrm>
          <a:prstGeom prst="rect">
            <a:avLst/>
          </a:prstGeom>
        </p:spPr>
      </p:pic>
      <p:sp>
        <p:nvSpPr>
          <p:cNvPr id="6" name="Content Placeholder 2">
            <a:extLst>
              <a:ext uri="{FF2B5EF4-FFF2-40B4-BE49-F238E27FC236}">
                <a16:creationId xmlns="" xmlns:a16="http://schemas.microsoft.com/office/drawing/2014/main" id="{0FC45A19-6875-465F-B1B7-3825FC9D640C}"/>
              </a:ext>
            </a:extLst>
          </p:cNvPr>
          <p:cNvSpPr txBox="1">
            <a:spLocks/>
          </p:cNvSpPr>
          <p:nvPr/>
        </p:nvSpPr>
        <p:spPr>
          <a:xfrm>
            <a:off x="744445" y="3318425"/>
            <a:ext cx="7641763" cy="32140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p>
        </p:txBody>
      </p:sp>
      <p:pic>
        <p:nvPicPr>
          <p:cNvPr id="7" name="Picture 6">
            <a:extLst>
              <a:ext uri="{FF2B5EF4-FFF2-40B4-BE49-F238E27FC236}">
                <a16:creationId xmlns="" xmlns:a16="http://schemas.microsoft.com/office/drawing/2014/main" id="{30FD7F6E-DBB3-4919-B80D-C1FE157D02CA}"/>
              </a:ext>
            </a:extLst>
          </p:cNvPr>
          <p:cNvPicPr>
            <a:picLocks noChangeAspect="1"/>
          </p:cNvPicPr>
          <p:nvPr/>
        </p:nvPicPr>
        <p:blipFill>
          <a:blip r:embed="rId3"/>
          <a:stretch>
            <a:fillRect/>
          </a:stretch>
        </p:blipFill>
        <p:spPr>
          <a:xfrm>
            <a:off x="6413923" y="3410175"/>
            <a:ext cx="5635109" cy="1366490"/>
          </a:xfrm>
          <a:prstGeom prst="rect">
            <a:avLst/>
          </a:prstGeom>
        </p:spPr>
      </p:pic>
      <p:sp>
        <p:nvSpPr>
          <p:cNvPr id="8" name="Arrow: Right 7">
            <a:extLst>
              <a:ext uri="{FF2B5EF4-FFF2-40B4-BE49-F238E27FC236}">
                <a16:creationId xmlns="" xmlns:a16="http://schemas.microsoft.com/office/drawing/2014/main" id="{64A10436-7DE9-48F3-BDB7-6A876900FE93}"/>
              </a:ext>
            </a:extLst>
          </p:cNvPr>
          <p:cNvSpPr/>
          <p:nvPr/>
        </p:nvSpPr>
        <p:spPr>
          <a:xfrm>
            <a:off x="5223815" y="3778294"/>
            <a:ext cx="940037" cy="32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60706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dubaothoitiet.info/uploads/news-6572231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296" y="3826498"/>
            <a:ext cx="2763623" cy="15537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4" name="Title 3">
            <a:extLst>
              <a:ext uri="{FF2B5EF4-FFF2-40B4-BE49-F238E27FC236}">
                <a16:creationId xmlns="" xmlns:a16="http://schemas.microsoft.com/office/drawing/2014/main" id="{5C3C3358-8865-4AFA-AD19-ECA933C8872E}"/>
              </a:ext>
            </a:extLst>
          </p:cNvPr>
          <p:cNvSpPr>
            <a:spLocks noGrp="1"/>
          </p:cNvSpPr>
          <p:nvPr>
            <p:ph type="ctrTitle"/>
          </p:nvPr>
        </p:nvSpPr>
        <p:spPr>
          <a:xfrm>
            <a:off x="633742" y="449835"/>
            <a:ext cx="9035359" cy="1973656"/>
          </a:xfrm>
        </p:spPr>
        <p:txBody>
          <a:bodyPr/>
          <a:lstStyle/>
          <a:p>
            <a:pPr algn="ctr"/>
            <a:r>
              <a:rPr lang="en-US" sz="4000" b="1" dirty="0" smtClean="0">
                <a:latin typeface="Times New Roman" panose="02020603050405020304" pitchFamily="18" charset="0"/>
                <a:cs typeface="Times New Roman" panose="02020603050405020304" pitchFamily="18" charset="0"/>
              </a:rPr>
              <a:t>WEBGIS </a:t>
            </a:r>
            <a:r>
              <a:rPr lang="vi-VN" sz="4000" b="1" dirty="0" smtClean="0">
                <a:latin typeface="Times New Roman" panose="02020603050405020304" pitchFamily="18" charset="0"/>
                <a:cs typeface="Times New Roman" panose="02020603050405020304" pitchFamily="18" charset="0"/>
              </a:rPr>
              <a:t>BẢN ĐỒ DỰ ĐOÁN BIẾN ĐỔI KHÍ HẬU VỀ NHIỆT ĐỘ</a:t>
            </a:r>
            <a:r>
              <a:rPr lang="en-US" sz="4000" b="1" dirty="0" smtClean="0">
                <a:latin typeface="Times New Roman" panose="02020603050405020304" pitchFamily="18" charset="0"/>
                <a:cs typeface="Times New Roman" panose="02020603050405020304" pitchFamily="18" charset="0"/>
              </a:rPr>
              <a:t> VÀ</a:t>
            </a:r>
            <a:r>
              <a:rPr lang="vi-VN" sz="4000" b="1" dirty="0" smtClean="0">
                <a:latin typeface="Times New Roman" panose="02020603050405020304" pitchFamily="18" charset="0"/>
                <a:cs typeface="Times New Roman" panose="02020603050405020304" pitchFamily="18" charset="0"/>
              </a:rPr>
              <a:t> LƯỢNG MƯA Ở VIỆT NAM</a:t>
            </a:r>
            <a:endParaRPr lang="en-US" sz="4000" dirty="0"/>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9978" y="2769322"/>
            <a:ext cx="4402886" cy="3227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6246" y="4809403"/>
            <a:ext cx="1066209" cy="150799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8043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8938" y="202195"/>
            <a:ext cx="8596668" cy="603564"/>
          </a:xfrm>
        </p:spPr>
        <p:txBody>
          <a:bodyPr>
            <a:normAutofit fontScale="90000"/>
          </a:bodyPr>
          <a:lstStyle/>
          <a:p>
            <a:r>
              <a:rPr lang="en-US" b="1" dirty="0" err="1" smtClean="0">
                <a:latin typeface="Times New Roman" panose="02020603050405020304" pitchFamily="18" charset="0"/>
                <a:cs typeface="Times New Roman" panose="02020603050405020304" pitchFamily="18" charset="0"/>
              </a:rPr>
              <a:t>Bảng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công</a:t>
            </a:r>
            <a:endParaRPr lang="en-US" b="1"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087836622"/>
              </p:ext>
            </p:extLst>
          </p:nvPr>
        </p:nvGraphicFramePr>
        <p:xfrm>
          <a:off x="1030419" y="874087"/>
          <a:ext cx="10079240" cy="5745393"/>
        </p:xfrm>
        <a:graphic>
          <a:graphicData uri="http://schemas.openxmlformats.org/drawingml/2006/table">
            <a:tbl>
              <a:tblPr firstRow="1" bandRow="1">
                <a:tableStyleId>{5C22544A-7EE6-4342-B048-85BDC9FD1C3A}</a:tableStyleId>
              </a:tblPr>
              <a:tblGrid>
                <a:gridCol w="2890790"/>
                <a:gridCol w="5305330"/>
                <a:gridCol w="1883120"/>
              </a:tblGrid>
              <a:tr h="412959">
                <a:tc>
                  <a:txBody>
                    <a:bodyPr/>
                    <a:lstStyle/>
                    <a:p>
                      <a:r>
                        <a:rPr lang="en-US" sz="2200" dirty="0" err="1" smtClean="0">
                          <a:latin typeface="Times New Roman" panose="02020603050405020304" pitchFamily="18" charset="0"/>
                          <a:cs typeface="Times New Roman" panose="02020603050405020304" pitchFamily="18" charset="0"/>
                        </a:rPr>
                        <a:t>Họ</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và</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tên</a:t>
                      </a:r>
                      <a:endParaRPr lang="en-US" sz="2200" dirty="0">
                        <a:latin typeface="Times New Roman" panose="02020603050405020304" pitchFamily="18" charset="0"/>
                        <a:cs typeface="Times New Roman" panose="02020603050405020304" pitchFamily="18" charset="0"/>
                      </a:endParaRPr>
                    </a:p>
                  </a:txBody>
                  <a:tcPr/>
                </a:tc>
                <a:tc>
                  <a:txBody>
                    <a:bodyPr/>
                    <a:lstStyle/>
                    <a:p>
                      <a:r>
                        <a:rPr lang="en-US" sz="2200" dirty="0" err="1" smtClean="0">
                          <a:latin typeface="Times New Roman" panose="02020603050405020304" pitchFamily="18" charset="0"/>
                          <a:cs typeface="Times New Roman" panose="02020603050405020304" pitchFamily="18" charset="0"/>
                        </a:rPr>
                        <a:t>Việ</a:t>
                      </a:r>
                      <a:r>
                        <a:rPr lang="en-US" sz="2200" baseline="0" dirty="0" err="1" smtClean="0">
                          <a:latin typeface="Times New Roman" panose="02020603050405020304" pitchFamily="18" charset="0"/>
                          <a:cs typeface="Times New Roman" panose="02020603050405020304" pitchFamily="18" charset="0"/>
                        </a:rPr>
                        <a:t>c</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làm</a:t>
                      </a:r>
                      <a:endParaRPr lang="en-US" sz="2200" dirty="0">
                        <a:latin typeface="Times New Roman" panose="02020603050405020304" pitchFamily="18" charset="0"/>
                        <a:cs typeface="Times New Roman" panose="02020603050405020304" pitchFamily="18" charset="0"/>
                      </a:endParaRPr>
                    </a:p>
                  </a:txBody>
                  <a:tcPr/>
                </a:tc>
                <a:tc>
                  <a:txBody>
                    <a:bodyPr/>
                    <a:lstStyle/>
                    <a:p>
                      <a:r>
                        <a:rPr lang="en-US" sz="2200" dirty="0" err="1" smtClean="0">
                          <a:latin typeface="Times New Roman" panose="02020603050405020304" pitchFamily="18" charset="0"/>
                          <a:cs typeface="Times New Roman" panose="02020603050405020304" pitchFamily="18" charset="0"/>
                        </a:rPr>
                        <a:t>Đánh</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giá</a:t>
                      </a:r>
                      <a:endParaRPr lang="en-US" sz="2200" dirty="0">
                        <a:latin typeface="Times New Roman" panose="02020603050405020304" pitchFamily="18" charset="0"/>
                        <a:cs typeface="Times New Roman" panose="02020603050405020304" pitchFamily="18" charset="0"/>
                      </a:endParaRPr>
                    </a:p>
                  </a:txBody>
                  <a:tcPr/>
                </a:tc>
              </a:tr>
              <a:tr h="737426">
                <a:tc>
                  <a:txBody>
                    <a:bodyPr/>
                    <a:lstStyle/>
                    <a:p>
                      <a:r>
                        <a:rPr lang="en-US" sz="2200" dirty="0" err="1" smtClean="0">
                          <a:latin typeface="Times New Roman" panose="02020603050405020304" pitchFamily="18" charset="0"/>
                          <a:cs typeface="Times New Roman" panose="02020603050405020304" pitchFamily="18" charset="0"/>
                        </a:rPr>
                        <a:t>Võ</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Tấn</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Khuê</a:t>
                      </a:r>
                      <a:endParaRPr lang="en-US" sz="2200" dirty="0">
                        <a:latin typeface="Times New Roman" panose="02020603050405020304" pitchFamily="18" charset="0"/>
                        <a:cs typeface="Times New Roman" panose="02020603050405020304" pitchFamily="18" charset="0"/>
                      </a:endParaRPr>
                    </a:p>
                  </a:txBody>
                  <a:tcPr/>
                </a:tc>
                <a:tc>
                  <a:txBody>
                    <a:bodyPr/>
                    <a:lstStyle/>
                    <a:p>
                      <a:r>
                        <a:rPr lang="en-US" sz="2200" baseline="0" dirty="0" err="1" smtClean="0">
                          <a:latin typeface="Times New Roman" panose="02020603050405020304" pitchFamily="18" charset="0"/>
                          <a:cs typeface="Times New Roman" panose="02020603050405020304" pitchFamily="18" charset="0"/>
                        </a:rPr>
                        <a:t>Phân</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tích</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thiết</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kế</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hệ</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thống</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Webgis</a:t>
                      </a:r>
                      <a:r>
                        <a:rPr lang="en-US" sz="2200" baseline="0" dirty="0" smtClean="0">
                          <a:latin typeface="Times New Roman" panose="02020603050405020304" pitchFamily="18" charset="0"/>
                          <a:cs typeface="Times New Roman" panose="02020603050405020304" pitchFamily="18" charset="0"/>
                        </a:rPr>
                        <a:t>, </a:t>
                      </a:r>
                      <a:r>
                        <a:rPr lang="en-US" sz="2200" kern="1200" dirty="0" err="1" smtClean="0">
                          <a:solidFill>
                            <a:schemeClr val="dk1"/>
                          </a:solidFill>
                          <a:effectLst/>
                          <a:latin typeface="Times New Roman" panose="02020603050405020304" pitchFamily="18" charset="0"/>
                          <a:ea typeface="+mn-ea"/>
                          <a:cs typeface="Times New Roman" panose="02020603050405020304" pitchFamily="18" charset="0"/>
                        </a:rPr>
                        <a:t>làm</a:t>
                      </a:r>
                      <a:r>
                        <a:rPr lang="en-US" sz="220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smtClean="0">
                          <a:solidFill>
                            <a:schemeClr val="dk1"/>
                          </a:solidFill>
                          <a:effectLst/>
                          <a:latin typeface="Times New Roman" panose="02020603050405020304" pitchFamily="18" charset="0"/>
                          <a:ea typeface="+mn-ea"/>
                          <a:cs typeface="Times New Roman" panose="02020603050405020304" pitchFamily="18" charset="0"/>
                        </a:rPr>
                        <a:t>video demo </a:t>
                      </a:r>
                      <a:r>
                        <a:rPr lang="en-US" sz="2200" kern="1200" dirty="0" err="1" smtClean="0">
                          <a:solidFill>
                            <a:schemeClr val="dk1"/>
                          </a:solidFill>
                          <a:effectLst/>
                          <a:latin typeface="Times New Roman" panose="02020603050405020304" pitchFamily="18" charset="0"/>
                          <a:ea typeface="+mn-ea"/>
                          <a:cs typeface="Times New Roman" panose="02020603050405020304" pitchFamily="18" charset="0"/>
                        </a:rPr>
                        <a:t>và</a:t>
                      </a:r>
                      <a:r>
                        <a:rPr lang="en-US" sz="220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200" kern="1200" baseline="0" dirty="0" err="1" smtClean="0">
                          <a:solidFill>
                            <a:schemeClr val="dk1"/>
                          </a:solidFill>
                          <a:effectLst/>
                          <a:latin typeface="Times New Roman" panose="02020603050405020304" pitchFamily="18" charset="0"/>
                          <a:ea typeface="+mn-ea"/>
                          <a:cs typeface="Times New Roman" panose="02020603050405020304" pitchFamily="18" charset="0"/>
                        </a:rPr>
                        <a:t>xây</a:t>
                      </a:r>
                      <a:r>
                        <a:rPr lang="en-US" sz="220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200" kern="1200" baseline="0" dirty="0" err="1" smtClean="0">
                          <a:solidFill>
                            <a:schemeClr val="dk1"/>
                          </a:solidFill>
                          <a:effectLst/>
                          <a:latin typeface="Times New Roman" panose="02020603050405020304" pitchFamily="18" charset="0"/>
                          <a:ea typeface="+mn-ea"/>
                          <a:cs typeface="Times New Roman" panose="02020603050405020304" pitchFamily="18" charset="0"/>
                        </a:rPr>
                        <a:t>dựng</a:t>
                      </a:r>
                      <a:r>
                        <a:rPr lang="en-US" sz="220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200" kern="1200" dirty="0" err="1" smtClean="0">
                          <a:solidFill>
                            <a:schemeClr val="dk1"/>
                          </a:solidFill>
                          <a:effectLst/>
                          <a:latin typeface="Times New Roman" panose="02020603050405020304" pitchFamily="18" charset="0"/>
                          <a:ea typeface="+mn-ea"/>
                          <a:cs typeface="Times New Roman" panose="02020603050405020304" pitchFamily="18" charset="0"/>
                        </a:rPr>
                        <a:t>WebGis</a:t>
                      </a:r>
                      <a:r>
                        <a:rPr lang="en-US" sz="2200" kern="1200" dirty="0" smtClean="0">
                          <a:solidFill>
                            <a:schemeClr val="dk1"/>
                          </a:solidFill>
                          <a:effectLst/>
                          <a:latin typeface="Times New Roman" panose="02020603050405020304" pitchFamily="18" charset="0"/>
                          <a:ea typeface="+mn-ea"/>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a:t>
                      </a:r>
                      <a:endParaRPr lang="en-US" sz="2200" dirty="0">
                        <a:latin typeface="Times New Roman" panose="02020603050405020304" pitchFamily="18" charset="0"/>
                        <a:cs typeface="Times New Roman" panose="02020603050405020304" pitchFamily="18" charset="0"/>
                      </a:endParaRPr>
                    </a:p>
                  </a:txBody>
                  <a:tcPr/>
                </a:tc>
              </a:tr>
              <a:tr h="1061894">
                <a:tc>
                  <a:txBody>
                    <a:bodyPr/>
                    <a:lstStyle/>
                    <a:p>
                      <a:r>
                        <a:rPr lang="en-US" sz="2200" dirty="0" err="1" smtClean="0">
                          <a:latin typeface="Times New Roman" panose="02020603050405020304" pitchFamily="18" charset="0"/>
                          <a:cs typeface="Times New Roman" panose="02020603050405020304" pitchFamily="18" charset="0"/>
                        </a:rPr>
                        <a:t>Hồ</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Anh</a:t>
                      </a:r>
                      <a:r>
                        <a:rPr lang="en-US" sz="2200" baseline="0" dirty="0" smtClean="0">
                          <a:latin typeface="Times New Roman" panose="02020603050405020304" pitchFamily="18" charset="0"/>
                          <a:cs typeface="Times New Roman" panose="02020603050405020304" pitchFamily="18" charset="0"/>
                        </a:rPr>
                        <a:t> Nam</a:t>
                      </a:r>
                      <a:endParaRPr lang="en-US" sz="22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baseline="0" dirty="0" err="1" smtClean="0">
                          <a:latin typeface="Times New Roman" panose="02020603050405020304" pitchFamily="18" charset="0"/>
                          <a:cs typeface="Times New Roman" panose="02020603050405020304" pitchFamily="18" charset="0"/>
                        </a:rPr>
                        <a:t>Dịch</a:t>
                      </a:r>
                      <a:r>
                        <a:rPr lang="en-US" sz="2200" baseline="0" dirty="0" smtClean="0">
                          <a:latin typeface="Times New Roman" panose="02020603050405020304" pitchFamily="18" charset="0"/>
                          <a:cs typeface="Times New Roman" panose="02020603050405020304" pitchFamily="18" charset="0"/>
                        </a:rPr>
                        <a:t> Python, </a:t>
                      </a:r>
                      <a:r>
                        <a:rPr lang="en-US" sz="2200" baseline="0" dirty="0" err="1" smtClean="0">
                          <a:latin typeface="Times New Roman" panose="02020603050405020304" pitchFamily="18" charset="0"/>
                          <a:cs typeface="Times New Roman" panose="02020603050405020304" pitchFamily="18" charset="0"/>
                        </a:rPr>
                        <a:t>tổng</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quan</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hiện</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trạng</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xây</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dựng</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hệ</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thống</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Webgis</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Tìm</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kiếm</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nguồn</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dữ</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liệu</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các</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lớp</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xử</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lý</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các</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lớp</a:t>
                      </a:r>
                      <a:r>
                        <a:rPr lang="en-US" sz="2200" baseline="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smtClean="0">
                          <a:latin typeface="Times New Roman" panose="02020603050405020304" pitchFamily="18" charset="0"/>
                          <a:cs typeface="Times New Roman" panose="02020603050405020304" pitchFamily="18" charset="0"/>
                        </a:rPr>
                        <a:t>A</a:t>
                      </a:r>
                      <a:endParaRPr lang="en-US" sz="2200" dirty="0">
                        <a:latin typeface="Times New Roman" panose="02020603050405020304" pitchFamily="18" charset="0"/>
                        <a:cs typeface="Times New Roman" panose="02020603050405020304" pitchFamily="18" charset="0"/>
                      </a:endParaRPr>
                    </a:p>
                  </a:txBody>
                  <a:tcPr/>
                </a:tc>
              </a:tr>
              <a:tr h="929553">
                <a:tc>
                  <a:txBody>
                    <a:bodyPr/>
                    <a:lstStyle/>
                    <a:p>
                      <a:r>
                        <a:rPr lang="en-US" sz="2200" dirty="0" err="1" smtClean="0">
                          <a:latin typeface="Times New Roman" panose="02020603050405020304" pitchFamily="18" charset="0"/>
                          <a:cs typeface="Times New Roman" panose="02020603050405020304" pitchFamily="18" charset="0"/>
                        </a:rPr>
                        <a:t>Trịnh</a:t>
                      </a:r>
                      <a:r>
                        <a:rPr lang="en-US" sz="2200" baseline="0" dirty="0" smtClean="0">
                          <a:latin typeface="Times New Roman" panose="02020603050405020304" pitchFamily="18" charset="0"/>
                          <a:cs typeface="Times New Roman" panose="02020603050405020304" pitchFamily="18" charset="0"/>
                        </a:rPr>
                        <a:t> Minh </a:t>
                      </a:r>
                      <a:r>
                        <a:rPr lang="en-US" sz="2200" baseline="0" dirty="0" err="1" smtClean="0">
                          <a:latin typeface="Times New Roman" panose="02020603050405020304" pitchFamily="18" charset="0"/>
                          <a:cs typeface="Times New Roman" panose="02020603050405020304" pitchFamily="18" charset="0"/>
                        </a:rPr>
                        <a:t>Hậu</a:t>
                      </a:r>
                      <a:endParaRPr lang="en-US" sz="22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vi-VN" sz="2200" baseline="0" dirty="0" smtClean="0">
                          <a:latin typeface="Times New Roman" panose="02020603050405020304" pitchFamily="18" charset="0"/>
                          <a:cs typeface="Times New Roman" panose="02020603050405020304" pitchFamily="18" charset="0"/>
                        </a:rPr>
                        <a:t>Dịch Python, kết luận và hướng phát triển hệ thống Webgis</a:t>
                      </a:r>
                      <a:r>
                        <a:rPr lang="en-US" sz="2200" baseline="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Biên</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tập</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bản</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đồ</a:t>
                      </a:r>
                      <a:endParaRPr lang="en-US" sz="2200"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dirty="0" smtClean="0">
                          <a:latin typeface="Times New Roman" panose="02020603050405020304" pitchFamily="18" charset="0"/>
                          <a:cs typeface="Times New Roman" panose="02020603050405020304" pitchFamily="18" charset="0"/>
                        </a:rPr>
                        <a:t>A</a:t>
                      </a:r>
                    </a:p>
                  </a:txBody>
                  <a:tcPr/>
                </a:tc>
              </a:tr>
              <a:tr h="1088942">
                <a:tc>
                  <a:txBody>
                    <a:bodyPr/>
                    <a:lstStyle/>
                    <a:p>
                      <a:r>
                        <a:rPr lang="en-US" sz="2200" dirty="0" err="1" smtClean="0">
                          <a:latin typeface="Times New Roman" panose="02020603050405020304" pitchFamily="18" charset="0"/>
                          <a:cs typeface="Times New Roman" panose="02020603050405020304" pitchFamily="18" charset="0"/>
                        </a:rPr>
                        <a:t>Nguyễn</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Hữu</a:t>
                      </a:r>
                      <a:r>
                        <a:rPr lang="en-US" sz="2200" baseline="0" dirty="0" smtClean="0">
                          <a:latin typeface="Times New Roman" panose="02020603050405020304" pitchFamily="18" charset="0"/>
                          <a:cs typeface="Times New Roman" panose="02020603050405020304" pitchFamily="18" charset="0"/>
                        </a:rPr>
                        <a:t> An</a:t>
                      </a:r>
                      <a:endParaRPr lang="en-US" sz="2200" dirty="0">
                        <a:latin typeface="Times New Roman" panose="02020603050405020304" pitchFamily="18" charset="0"/>
                        <a:cs typeface="Times New Roman" panose="02020603050405020304" pitchFamily="18" charset="0"/>
                      </a:endParaRPr>
                    </a:p>
                  </a:txBody>
                  <a:tcPr/>
                </a:tc>
                <a:tc>
                  <a:txBody>
                    <a:bodyPr/>
                    <a:lstStyle/>
                    <a:p>
                      <a:r>
                        <a:rPr lang="en-US" sz="2200" dirty="0" err="1" smtClean="0">
                          <a:latin typeface="Times New Roman" panose="02020603050405020304" pitchFamily="18" charset="0"/>
                          <a:cs typeface="Times New Roman" panose="02020603050405020304" pitchFamily="18" charset="0"/>
                        </a:rPr>
                        <a:t>Thiết</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kế</a:t>
                      </a:r>
                      <a:r>
                        <a:rPr lang="en-US" sz="2200" dirty="0" smtClean="0">
                          <a:latin typeface="Times New Roman" panose="02020603050405020304" pitchFamily="18" charset="0"/>
                          <a:cs typeface="Times New Roman" panose="02020603050405020304" pitchFamily="18" charset="0"/>
                        </a:rPr>
                        <a:t> slide </a:t>
                      </a:r>
                      <a:r>
                        <a:rPr lang="en-US" sz="2200" dirty="0" err="1" smtClean="0">
                          <a:latin typeface="Times New Roman" panose="02020603050405020304" pitchFamily="18" charset="0"/>
                          <a:cs typeface="Times New Roman" panose="02020603050405020304" pitchFamily="18" charset="0"/>
                        </a:rPr>
                        <a:t>powerpoint</a:t>
                      </a:r>
                      <a:r>
                        <a:rPr lang="en-US" sz="2200" dirty="0" smtClean="0">
                          <a:latin typeface="Times New Roman" panose="02020603050405020304" pitchFamily="18" charset="0"/>
                          <a:cs typeface="Times New Roman" panose="02020603050405020304" pitchFamily="18" charset="0"/>
                        </a:rPr>
                        <a:t> Python, </a:t>
                      </a:r>
                      <a:r>
                        <a:rPr lang="en-US" sz="2200" dirty="0" err="1" smtClean="0">
                          <a:latin typeface="Times New Roman" panose="02020603050405020304" pitchFamily="18" charset="0"/>
                          <a:cs typeface="Times New Roman" panose="02020603050405020304" pitchFamily="18" charset="0"/>
                        </a:rPr>
                        <a:t>Webgis</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hỗ</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trợ</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thiết</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kế</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hệ</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thống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Webgis</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xử</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lý</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dữ</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liệu</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nhiệt</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độ</a:t>
                      </a:r>
                      <a:r>
                        <a:rPr lang="en-US" sz="2200" baseline="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a:t>
                      </a:r>
                      <a:endParaRPr lang="en-US" sz="2200" dirty="0">
                        <a:latin typeface="Times New Roman" panose="02020603050405020304" pitchFamily="18" charset="0"/>
                        <a:cs typeface="Times New Roman" panose="02020603050405020304" pitchFamily="18" charset="0"/>
                      </a:endParaRPr>
                    </a:p>
                  </a:txBody>
                  <a:tcPr/>
                </a:tc>
              </a:tr>
              <a:tr h="1386361">
                <a:tc>
                  <a:txBody>
                    <a:bodyPr/>
                    <a:lstStyle/>
                    <a:p>
                      <a:r>
                        <a:rPr lang="en-US" sz="2200" dirty="0" err="1" smtClean="0">
                          <a:latin typeface="Times New Roman" panose="02020603050405020304" pitchFamily="18" charset="0"/>
                          <a:cs typeface="Times New Roman" panose="02020603050405020304" pitchFamily="18" charset="0"/>
                        </a:rPr>
                        <a:t>Dương</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Quốc</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Phong</a:t>
                      </a:r>
                      <a:endParaRPr lang="en-US" sz="22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vi-VN" sz="2200" baseline="0" dirty="0" smtClean="0">
                          <a:latin typeface="Times New Roman" panose="02020603050405020304" pitchFamily="18" charset="0"/>
                          <a:cs typeface="Times New Roman" panose="02020603050405020304" pitchFamily="18" charset="0"/>
                        </a:rPr>
                        <a:t>Vẽ các sơ đồ hệ thống, trình bày file word bản dịch, tìm kiếm tài liệu</a:t>
                      </a:r>
                      <a:r>
                        <a:rPr lang="en-US" sz="2200" baseline="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xử</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lý</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dữ</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liệu</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lượng</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mưa</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kiểm</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tra</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và</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chỉnh</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sửa</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báo</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cáo</a:t>
                      </a:r>
                      <a:r>
                        <a:rPr lang="en-US" sz="2200" baseline="0" dirty="0" smtClean="0">
                          <a:latin typeface="Times New Roman" panose="02020603050405020304" pitchFamily="18" charset="0"/>
                          <a:cs typeface="Times New Roman" panose="02020603050405020304" pitchFamily="18" charset="0"/>
                        </a:rPr>
                        <a:t>.</a:t>
                      </a:r>
                      <a:endParaRPr lang="en-US" sz="2200" dirty="0" smtClean="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smtClean="0">
                          <a:latin typeface="Times New Roman" panose="02020603050405020304" pitchFamily="18" charset="0"/>
                          <a:cs typeface="Times New Roman" panose="02020603050405020304" pitchFamily="18" charset="0"/>
                        </a:rPr>
                        <a:t>A</a:t>
                      </a:r>
                      <a:endParaRPr lang="en-US" sz="22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2689246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149" y="445110"/>
            <a:ext cx="9534159" cy="764938"/>
          </a:xfrm>
          <a:noFill/>
        </p:spPr>
        <p:txBody>
          <a:bodyPr/>
          <a:lstStyle/>
          <a:p>
            <a:r>
              <a:rPr lang="en-US" b="1" dirty="0">
                <a:latin typeface="Times New Roman" panose="02020603050405020304" pitchFamily="18" charset="0"/>
                <a:cs typeface="Times New Roman" panose="02020603050405020304" pitchFamily="18" charset="0"/>
              </a:rPr>
              <a:t>NỘI DUNG: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5164" y="1490706"/>
            <a:ext cx="10520127" cy="4756186"/>
          </a:xfrm>
        </p:spPr>
        <p:txBody>
          <a:bodyPr>
            <a:noAutofit/>
          </a:bodyPr>
          <a:lstStyle/>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Tổng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   </a:t>
            </a:r>
          </a:p>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Hiện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trạng</a:t>
            </a:r>
            <a:r>
              <a:rPr lang="en-US" sz="3200" dirty="0">
                <a:latin typeface="Times New Roman" panose="02020603050405020304" pitchFamily="18" charset="0"/>
                <a:cs typeface="Times New Roman" panose="02020603050405020304" pitchFamily="18" charset="0"/>
              </a:rPr>
              <a:t>    </a:t>
            </a:r>
            <a:endParaRPr lang="en-US" sz="3200" dirty="0" smtClean="0">
              <a:latin typeface="Times New Roman" panose="02020603050405020304" pitchFamily="18" charset="0"/>
              <a:cs typeface="Times New Roman" panose="02020603050405020304" pitchFamily="18" charset="0"/>
            </a:endParaRPr>
          </a:p>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tích</a:t>
            </a:r>
            <a:r>
              <a:rPr lang="en-US" sz="3200" dirty="0" smtClean="0">
                <a:latin typeface="Times New Roman" panose="02020603050405020304" pitchFamily="18" charset="0"/>
                <a:cs typeface="Times New Roman" panose="02020603050405020304" pitchFamily="18" charset="0"/>
              </a:rPr>
              <a:t> </a:t>
            </a:r>
          </a:p>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Thiết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kế</a:t>
            </a:r>
            <a:r>
              <a:rPr lang="en-US" sz="3200" dirty="0" smtClean="0">
                <a:latin typeface="Times New Roman" panose="02020603050405020304" pitchFamily="18" charset="0"/>
                <a:cs typeface="Times New Roman" panose="02020603050405020304" pitchFamily="18" charset="0"/>
              </a:rPr>
              <a:t> </a:t>
            </a:r>
          </a:p>
          <a:p>
            <a:pPr lvl="1"/>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Quá</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trình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dữ</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liệu</a:t>
            </a:r>
            <a:endParaRPr lang="en-US" sz="3200" dirty="0" smtClean="0">
              <a:latin typeface="Times New Roman" panose="02020603050405020304" pitchFamily="18" charset="0"/>
              <a:cs typeface="Times New Roman" panose="02020603050405020304" pitchFamily="18" charset="0"/>
            </a:endParaRPr>
          </a:p>
          <a:p>
            <a:pPr lvl="1"/>
            <a:r>
              <a:rPr lang="vi-VN"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K</a:t>
            </a:r>
            <a:r>
              <a:rPr lang="vi-VN" sz="3200" dirty="0" smtClean="0">
                <a:latin typeface="Times New Roman" panose="02020603050405020304" pitchFamily="18" charset="0"/>
                <a:cs typeface="Times New Roman" panose="02020603050405020304" pitchFamily="18" charset="0"/>
              </a:rPr>
              <a:t>ết quả</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và</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hướng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triển</a:t>
            </a:r>
            <a:endParaRPr lang="en-US" sz="3200" dirty="0" smtClean="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749762" y="1318690"/>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7788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6725" y="1023041"/>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TỔNG QUAN</a:t>
            </a:r>
            <a:endParaRPr lang="en-US" sz="8000" b="1" dirty="0">
              <a:latin typeface="Times New Roman" panose="02020603050405020304" pitchFamily="18" charset="0"/>
              <a:cs typeface="Times New Roman" panose="02020603050405020304" pitchFamily="18" charset="0"/>
            </a:endParaRPr>
          </a:p>
        </p:txBody>
      </p:sp>
      <p:pic>
        <p:nvPicPr>
          <p:cNvPr id="3" name="Picture 2" descr="https://congthuong.vn/stores/news_dataimages/nguyentam/102020/22/14/in_article/0706_Anh_bai_qte.jpg?rt=20201022141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813" y="2462736"/>
            <a:ext cx="5210510" cy="372840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4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30990" y="1506616"/>
            <a:ext cx="4352544" cy="4093428"/>
          </a:xfrm>
          <a:prstGeom prst="rect">
            <a:avLst/>
          </a:prstGeom>
        </p:spPr>
        <p:txBody>
          <a:bodyPr wrap="square">
            <a:spAutoFit/>
          </a:bodyPr>
          <a:lstStyle/>
          <a:p>
            <a:pPr fontAlgn="base"/>
            <a:r>
              <a:rPr lang="en-US" sz="2600" b="1" dirty="0" err="1">
                <a:latin typeface="Times New Roman" panose="02020603050405020304" pitchFamily="18" charset="0"/>
                <a:ea typeface="Tahoma" panose="020B0604030504040204" pitchFamily="34" charset="0"/>
                <a:cs typeface="Times New Roman" panose="02020603050405020304" pitchFamily="18" charset="0"/>
              </a:rPr>
              <a:t>Nội</a:t>
            </a:r>
            <a:r>
              <a:rPr lang="en-US" sz="2600" b="1" dirty="0">
                <a:latin typeface="Times New Roman" panose="02020603050405020304" pitchFamily="18" charset="0"/>
                <a:ea typeface="Tahoma" panose="020B0604030504040204" pitchFamily="34" charset="0"/>
                <a:cs typeface="Times New Roman" panose="02020603050405020304" pitchFamily="18" charset="0"/>
              </a:rPr>
              <a:t> dung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chính</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fontAlgn="base"/>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r>
              <a:rPr lang="en-US" sz="2600" b="1" dirty="0">
                <a:latin typeface="Times New Roman" panose="02020603050405020304" pitchFamily="18" charset="0"/>
                <a:ea typeface="Tahoma" panose="020B0604030504040204" pitchFamily="34" charset="0"/>
                <a:cs typeface="Times New Roman" panose="02020603050405020304" pitchFamily="18" charset="0"/>
              </a:rPr>
              <a:t>While-Loops</a:t>
            </a:r>
          </a:p>
          <a:p>
            <a:pPr marL="514350" indent="-514350" fontAlgn="base">
              <a:buAutoNum type="arabicPeriod"/>
            </a:pPr>
            <a:r>
              <a:rPr lang="en-US" sz="2600" b="1" dirty="0">
                <a:latin typeface="Times New Roman" panose="02020603050405020304" pitchFamily="18" charset="0"/>
                <a:ea typeface="Tahoma" panose="020B0604030504040204" pitchFamily="34" charset="0"/>
                <a:cs typeface="Times New Roman" panose="02020603050405020304" pitchFamily="18" charset="0"/>
              </a:rPr>
              <a:t>For-Loops</a:t>
            </a:r>
          </a:p>
          <a:p>
            <a:pPr marL="514350" indent="-514350" fontAlgn="base">
              <a:buAutoNum type="arabicPeriod"/>
            </a:pPr>
            <a:r>
              <a:rPr lang="en-US" sz="2600" b="1" dirty="0" err="1" smtClean="0">
                <a:latin typeface="Times New Roman" panose="02020603050405020304" pitchFamily="18" charset="0"/>
                <a:ea typeface="Tahoma" panose="020B0604030504040204" pitchFamily="34" charset="0"/>
                <a:cs typeface="Times New Roman" panose="02020603050405020304" pitchFamily="18" charset="0"/>
              </a:rPr>
              <a:t>Câu</a:t>
            </a:r>
            <a:r>
              <a:rPr lang="en-US" sz="26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smtClean="0">
                <a:latin typeface="Times New Roman" panose="02020603050405020304" pitchFamily="18" charset="0"/>
                <a:ea typeface="Tahoma" panose="020B0604030504040204" pitchFamily="34" charset="0"/>
                <a:cs typeface="Times New Roman" panose="02020603050405020304" pitchFamily="18" charset="0"/>
              </a:rPr>
              <a:t>Lệnh</a:t>
            </a:r>
            <a:r>
              <a:rPr lang="en-US" sz="26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smtClean="0">
                <a:latin typeface="Times New Roman" panose="02020603050405020304" pitchFamily="18" charset="0"/>
                <a:ea typeface="Tahoma" panose="020B0604030504040204" pitchFamily="34" charset="0"/>
                <a:cs typeface="Times New Roman" panose="02020603050405020304" pitchFamily="18" charset="0"/>
              </a:rPr>
              <a:t>Lồng</a:t>
            </a:r>
            <a:r>
              <a:rPr lang="en-US" sz="26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Nhau</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r>
              <a:rPr lang="en-US" sz="2600" b="1" dirty="0" err="1">
                <a:latin typeface="Times New Roman" panose="02020603050405020304" pitchFamily="18" charset="0"/>
                <a:ea typeface="Tahoma" panose="020B0604030504040204" pitchFamily="34" charset="0"/>
                <a:cs typeface="Times New Roman" panose="02020603050405020304" pitchFamily="18" charset="0"/>
              </a:rPr>
              <a:t>Liệt</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kê</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thư</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mục</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r>
              <a:rPr lang="en-US" sz="2600" b="1" dirty="0" err="1">
                <a:latin typeface="Times New Roman" panose="02020603050405020304" pitchFamily="18" charset="0"/>
                <a:ea typeface="Tahoma" panose="020B0604030504040204" pitchFamily="34" charset="0"/>
                <a:cs typeface="Times New Roman" panose="02020603050405020304" pitchFamily="18" charset="0"/>
              </a:rPr>
              <a:t>Sửa</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lỗi</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thụt</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đầu</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dòng</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12" name="Straight Connector 11"/>
          <p:cNvCxnSpPr/>
          <p:nvPr/>
        </p:nvCxnSpPr>
        <p:spPr>
          <a:xfrm>
            <a:off x="964438" y="1964606"/>
            <a:ext cx="3209544" cy="0"/>
          </a:xfrm>
          <a:prstGeom prst="line">
            <a:avLst/>
          </a:prstGeom>
        </p:spPr>
        <p:style>
          <a:lnRef idx="1">
            <a:schemeClr val="dk1"/>
          </a:lnRef>
          <a:fillRef idx="0">
            <a:schemeClr val="dk1"/>
          </a:fillRef>
          <a:effectRef idx="0">
            <a:schemeClr val="dk1"/>
          </a:effectRef>
          <a:fontRef idx="minor">
            <a:schemeClr val="tx1"/>
          </a:fontRef>
        </p:style>
      </p:cxnSp>
      <p:sp>
        <p:nvSpPr>
          <p:cNvPr id="15" name="Title 17"/>
          <p:cNvSpPr txBox="1">
            <a:spLocks/>
          </p:cNvSpPr>
          <p:nvPr/>
        </p:nvSpPr>
        <p:spPr>
          <a:xfrm>
            <a:off x="1073080" y="357776"/>
            <a:ext cx="9646223" cy="691294"/>
          </a:xfrm>
          <a:prstGeom prst="rect">
            <a:avLst/>
          </a:prstGeom>
        </p:spPr>
        <p:style>
          <a:lnRef idx="3">
            <a:schemeClr val="lt1"/>
          </a:lnRef>
          <a:fillRef idx="1">
            <a:schemeClr val="accent1"/>
          </a:fillRef>
          <a:effectRef idx="1">
            <a:schemeClr val="accent1"/>
          </a:effectRef>
          <a:fontRef idx="minor">
            <a:schemeClr val="lt1"/>
          </a:fontRef>
        </p:style>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algn="ctr"/>
            <a:r>
              <a:rPr lang="en-US" dirty="0">
                <a:ln w="0"/>
                <a:latin typeface="Times New Roman" panose="02020603050405020304" pitchFamily="18" charset="0"/>
                <a:cs typeface="Times New Roman" panose="02020603050405020304" pitchFamily="18" charset="0"/>
              </a:rPr>
              <a:t>CHƯƠNG 10. VÒNG LẶP ĐỂ XỬ LÝ ĐỊA LÝ</a:t>
            </a:r>
            <a:endParaRPr lang="vi-VN" dirty="0">
              <a:ln w="0"/>
              <a:latin typeface="Times New Roman" panose="02020603050405020304" pitchFamily="18" charset="0"/>
              <a:cs typeface="Times New Roman" panose="02020603050405020304" pitchFamily="18" charset="0"/>
            </a:endParaRPr>
          </a:p>
        </p:txBody>
      </p:sp>
      <p:pic>
        <p:nvPicPr>
          <p:cNvPr id="2052" name="Picture 4" descr="ClickGeo | Introdução ao SIG usando ArcGIS">
            <a:extLst>
              <a:ext uri="{FF2B5EF4-FFF2-40B4-BE49-F238E27FC236}">
                <a16:creationId xmlns="" xmlns:a16="http://schemas.microsoft.com/office/drawing/2014/main" id="{3BA360D0-2984-473A-96AE-76104DEC0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562" y="1824082"/>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0421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859666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Cơ</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sở</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thuyết</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279501"/>
            <a:ext cx="10902048" cy="3783387"/>
          </a:xfrm>
        </p:spPr>
        <p:txBody>
          <a:bodyPr>
            <a:normAutofit/>
          </a:bodyPr>
          <a:lstStyle/>
          <a:p>
            <a:pPr algn="just">
              <a:buFontTx/>
              <a:buChar char="-"/>
            </a:pPr>
            <a:r>
              <a:rPr lang="vi-VN" sz="2500" dirty="0" smtClean="0">
                <a:latin typeface="Times New Roman" panose="02020603050405020304" pitchFamily="18" charset="0"/>
                <a:cs typeface="Times New Roman" panose="02020603050405020304" pitchFamily="18" charset="0"/>
              </a:rPr>
              <a:t>Hệ </a:t>
            </a:r>
            <a:r>
              <a:rPr lang="vi-VN" sz="2500" dirty="0">
                <a:latin typeface="Times New Roman" panose="02020603050405020304" pitchFamily="18" charset="0"/>
                <a:cs typeface="Times New Roman" panose="02020603050405020304" pitchFamily="18" charset="0"/>
              </a:rPr>
              <a:t>thống Thông tin Địa lý (GIS) là một hệ thống máy tính thu thập, lưu trữ, kiểm tra và hiển thị dữ liệu liên quan đến các vị trí trên bề mặt Trái Đất. Bằng cách liên kết những dữ liệu dường như không liên quan, GIS có thể giúp các cá nhân và tổ chức hiểu rõ hơn về các mô hình và mối quan hệ không gian</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Phần mềm ArcGIS là phần mềm ứng dụng công nghệ hệ thống thông tin địa lý của Viện nghiên cứu hệ thống môi trường (ESRI) của </a:t>
            </a:r>
            <a:r>
              <a:rPr lang="vi-VN" sz="2500" dirty="0" smtClean="0">
                <a:latin typeface="Times New Roman" panose="02020603050405020304" pitchFamily="18" charset="0"/>
                <a:cs typeface="Times New Roman" panose="02020603050405020304" pitchFamily="18" charset="0"/>
              </a:rPr>
              <a:t>Mỹ</a:t>
            </a:r>
            <a:r>
              <a:rPr lang="en-US" sz="2500" dirty="0" smtClean="0">
                <a:latin typeface="Times New Roman" panose="02020603050405020304" pitchFamily="18" charset="0"/>
                <a:cs typeface="Times New Roman" panose="02020603050405020304" pitchFamily="18" charset="0"/>
              </a:rPr>
              <a:t>. </a:t>
            </a:r>
            <a:endParaRPr lang="en-US" sz="2500" dirty="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GeoServer là một máy chủ mã nguồn mở được viết bằng Java cho phép người dùng chia sẻ, xử lý và chỉnh sửa dữ liệu không gian địa lý</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3456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8596668" cy="619056"/>
          </a:xfrm>
        </p:spPr>
        <p:txBody>
          <a:bodyPr>
            <a:noAutofit/>
          </a:bodyPr>
          <a:lstStyle/>
          <a:p>
            <a:r>
              <a:rPr lang="en-US" sz="3200" b="1" dirty="0" smtClean="0">
                <a:latin typeface="Times New Roman" panose="02020603050405020304" pitchFamily="18" charset="0"/>
                <a:cs typeface="Times New Roman" panose="02020603050405020304" pitchFamily="18" charset="0"/>
              </a:rPr>
              <a:t>1. </a:t>
            </a:r>
            <a:r>
              <a:rPr lang="en-US" sz="3200" b="1" dirty="0" err="1" smtClean="0">
                <a:latin typeface="Times New Roman" panose="02020603050405020304" pitchFamily="18" charset="0"/>
                <a:cs typeface="Times New Roman" panose="02020603050405020304" pitchFamily="18" charset="0"/>
              </a:rPr>
              <a:t>Cơ</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sở</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lý</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thuyết</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207073"/>
            <a:ext cx="9960488" cy="2468634"/>
          </a:xfrm>
        </p:spPr>
        <p:txBody>
          <a:bodyPr>
            <a:noAutofit/>
          </a:bodyPr>
          <a:lstStyle/>
          <a:p>
            <a:pPr algn="just">
              <a:buFontTx/>
              <a:buChar char="-"/>
            </a:pPr>
            <a:r>
              <a:rPr lang="vi-VN" sz="2500" dirty="0">
                <a:latin typeface="Times New Roman" panose="02020603050405020304" pitchFamily="18" charset="0"/>
                <a:cs typeface="Times New Roman" panose="02020603050405020304" pitchFamily="18" charset="0"/>
              </a:rPr>
              <a:t>PostGIS là một chương trình phần mềm mã nguồn mở có thêm hỗ trợ cho các đối tượng địa lý đến PostgreSQL cơ sở dữ liệu đối tượng - quan hệ.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OpenLayers là thư viện JavaScript mã nguồn mở (được cung cấp theo Giấy phép BSD) để hiển thị dữ liệu bản đồ trong trình duyệt web dưới dạng bản đồ trơn. .</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9304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8596668" cy="619056"/>
          </a:xfrm>
        </p:spPr>
        <p:txBody>
          <a:bodyPr>
            <a:noAutofit/>
          </a:bodyPr>
          <a:lstStyle/>
          <a:p>
            <a:r>
              <a:rPr lang="en-US" sz="3200" b="1" dirty="0">
                <a:latin typeface="Times New Roman" panose="02020603050405020304" pitchFamily="18" charset="0"/>
                <a:cs typeface="Times New Roman" panose="02020603050405020304" pitchFamily="18" charset="0"/>
              </a:rPr>
              <a:t>2</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Các</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ngôn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ngữ</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được</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sử</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dụng</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trong</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hệ</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thống</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207072"/>
            <a:ext cx="10237714" cy="5356689"/>
          </a:xfrm>
        </p:spPr>
        <p:txBody>
          <a:bodyPr>
            <a:noAutofit/>
          </a:bodyPr>
          <a:lstStyle/>
          <a:p>
            <a:pPr algn="just">
              <a:buFontTx/>
              <a:buChar char="-"/>
            </a:pPr>
            <a:r>
              <a:rPr lang="vi-VN" sz="2500" dirty="0">
                <a:latin typeface="Times New Roman" panose="02020603050405020304" pitchFamily="18" charset="0"/>
                <a:cs typeface="Times New Roman" panose="02020603050405020304" pitchFamily="18" charset="0"/>
              </a:rPr>
              <a:t>Ngôn ngữ </a:t>
            </a:r>
            <a:r>
              <a:rPr lang="vi-VN" sz="2500" dirty="0" smtClean="0">
                <a:latin typeface="Times New Roman" panose="02020603050405020304" pitchFamily="18" charset="0"/>
                <a:cs typeface="Times New Roman" panose="02020603050405020304" pitchFamily="18" charset="0"/>
              </a:rPr>
              <a:t>HTML </a:t>
            </a:r>
            <a:r>
              <a:rPr lang="vi-VN" sz="2500" dirty="0">
                <a:latin typeface="Times New Roman" panose="02020603050405020304" pitchFamily="18" charset="0"/>
                <a:cs typeface="Times New Roman" panose="02020603050405020304" pitchFamily="18" charset="0"/>
              </a:rPr>
              <a:t>là viết tắt của Ngôn ngữ đánh dấu siêu văn bản. Nó được sử dụng để thiết kế các trang web bằng ngôn ngữ đánh dấu. HTML là sự kết hợp của ngôn ngữ Siêu văn bản và Đánh dấu.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CSS là từ viết tắt của cụm từ Cascading Style Sheets, ngôn ngữ được sử dụng để tạo nên phong cách cho </a:t>
            </a:r>
            <a:r>
              <a:rPr lang="vi-VN" sz="2500" dirty="0" smtClean="0">
                <a:latin typeface="Times New Roman" panose="02020603050405020304" pitchFamily="18" charset="0"/>
                <a:cs typeface="Times New Roman" panose="02020603050405020304" pitchFamily="18" charset="0"/>
              </a:rPr>
              <a:t>website</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JavaScript là một ngôn ngữ kịch bản nhẹ, đa nền tảng và được thông dịch. Nó nổi tiếng với sự phát triển của các trang web, nhiều môi trường không phải trình duyệt cũng sử dụng nó.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PHP là một ngôn ngữ kịch bản phía máy chủ được thiết kế đặc biệt để phát triển web. Nó là ngôn ngữ mã nguồn mở miễn phí để tải về và sử dụng. PHP rất đơn giản để tìm hiểu, sử dụng và các tệp này có phần mở rộng là “.php”</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345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0742" y="633741"/>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HIỆN TRẠNG</a:t>
            </a:r>
            <a:endParaRPr lang="en-US" sz="8000" b="1" dirty="0">
              <a:latin typeface="Times New Roman" panose="02020603050405020304" pitchFamily="18" charset="0"/>
              <a:cs typeface="Times New Roman" panose="02020603050405020304" pitchFamily="18" charset="0"/>
            </a:endParaRPr>
          </a:p>
        </p:txBody>
      </p:sp>
      <p:pic>
        <p:nvPicPr>
          <p:cNvPr id="1028" name="Picture 4" descr="https://nhandan.vn/imgold/media/k2/items/src/2709/thumb_600_4b24f8a4149243347d1ed8cf139e37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137" y="2439283"/>
            <a:ext cx="4470746" cy="33307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0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928147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Hiện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trạng</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về</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đổi</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khí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hậu</a:t>
            </a:r>
            <a:r>
              <a:rPr lang="en-US" sz="3500" b="1" dirty="0" smtClean="0">
                <a:latin typeface="Times New Roman" panose="02020603050405020304" pitchFamily="18" charset="0"/>
                <a:cs typeface="Times New Roman" panose="02020603050405020304" pitchFamily="18" charset="0"/>
              </a:rPr>
              <a:t> ở </a:t>
            </a:r>
            <a:r>
              <a:rPr lang="en-US" sz="3500" b="1" dirty="0" err="1" smtClean="0">
                <a:latin typeface="Times New Roman" panose="02020603050405020304" pitchFamily="18" charset="0"/>
                <a:cs typeface="Times New Roman" panose="02020603050405020304" pitchFamily="18" charset="0"/>
              </a:rPr>
              <a:t>Việt</a:t>
            </a:r>
            <a:r>
              <a:rPr lang="en-US" sz="3500" b="1" dirty="0" smtClean="0">
                <a:latin typeface="Times New Roman" panose="02020603050405020304" pitchFamily="18" charset="0"/>
                <a:cs typeface="Times New Roman" panose="02020603050405020304" pitchFamily="18" charset="0"/>
              </a:rPr>
              <a:t> Nam</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3" y="1279501"/>
            <a:ext cx="10286413" cy="4922124"/>
          </a:xfrm>
        </p:spPr>
        <p:txBody>
          <a:bodyPr>
            <a:normAutofit/>
          </a:bodyPr>
          <a:lstStyle/>
          <a:p>
            <a:pPr algn="just">
              <a:buFontTx/>
              <a:buChar char="-"/>
            </a:pPr>
            <a:r>
              <a:rPr lang="vi-VN" sz="2500" dirty="0">
                <a:latin typeface="Times New Roman" panose="02020603050405020304" pitchFamily="18" charset="0"/>
                <a:cs typeface="Times New Roman" panose="02020603050405020304" pitchFamily="18" charset="0"/>
              </a:rPr>
              <a:t>Việt Nam được đánh giá là một trong những quốc gia </a:t>
            </a:r>
            <a:r>
              <a:rPr lang="vi-VN" sz="2500" dirty="0" smtClean="0">
                <a:latin typeface="Times New Roman" panose="02020603050405020304" pitchFamily="18" charset="0"/>
                <a:cs typeface="Times New Roman" panose="02020603050405020304" pitchFamily="18" charset="0"/>
              </a:rPr>
              <a:t>bị</a:t>
            </a:r>
            <a:r>
              <a:rPr lang="en-US" sz="2500" dirty="0" smtClean="0">
                <a:latin typeface="Times New Roman" panose="02020603050405020304" pitchFamily="18" charset="0"/>
                <a:cs typeface="Times New Roman" panose="02020603050405020304" pitchFamily="18" charset="0"/>
              </a:rPr>
              <a:t> </a:t>
            </a:r>
            <a:r>
              <a:rPr lang="vi-VN" sz="2500" dirty="0" smtClean="0">
                <a:latin typeface="Times New Roman" panose="02020603050405020304" pitchFamily="18" charset="0"/>
                <a:cs typeface="Times New Roman" panose="02020603050405020304" pitchFamily="18" charset="0"/>
              </a:rPr>
              <a:t>ảnh </a:t>
            </a:r>
            <a:r>
              <a:rPr lang="vi-VN" sz="2500" dirty="0">
                <a:latin typeface="Times New Roman" panose="02020603050405020304" pitchFamily="18" charset="0"/>
                <a:cs typeface="Times New Roman" panose="02020603050405020304" pitchFamily="18" charset="0"/>
              </a:rPr>
              <a:t>hưởng nặng nề nhất của biến đổi khí hậu. Trong những năm qua, dưới tác động của biến đổi khí hậu, tần suất và cường độ các thiên tai ngày càng gia tăng, gây nhiều tổn thất to lớn về người, tài sản, cơ sở hạ tầng, về kinh tế, văn hoá, xã hội, tác động xấu đến môi trường.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Thực hiện chỉ đạo của Chính phủ về việc cập nhật và chi tiết hóa kịch bản biến đổi khí hậu và nước biển dâng cho Việt Nam, Bộ Tài nguyên và Môi trường giao Viện Khoa học Khí tượng Thủy văn và Biến đổi khí hậu phối hợp với các cơ quan nghiên cứu xây dựng và cập nhật kịch bản biến đổi khí hậu chi tiết cho Việt Nam. Kịch bản biến đổi khí hậu chi tiết năm 2016</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0109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928147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Hiện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trạng</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về</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đổi</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khí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hậu</a:t>
            </a:r>
            <a:r>
              <a:rPr lang="en-US" sz="3500" b="1" dirty="0" smtClean="0">
                <a:latin typeface="Times New Roman" panose="02020603050405020304" pitchFamily="18" charset="0"/>
                <a:cs typeface="Times New Roman" panose="02020603050405020304" pitchFamily="18" charset="0"/>
              </a:rPr>
              <a:t> ở </a:t>
            </a:r>
            <a:r>
              <a:rPr lang="en-US" sz="3500" b="1" dirty="0" err="1" smtClean="0">
                <a:latin typeface="Times New Roman" panose="02020603050405020304" pitchFamily="18" charset="0"/>
                <a:cs typeface="Times New Roman" panose="02020603050405020304" pitchFamily="18" charset="0"/>
              </a:rPr>
              <a:t>Việt</a:t>
            </a:r>
            <a:r>
              <a:rPr lang="en-US" sz="3500" b="1" dirty="0" smtClean="0">
                <a:latin typeface="Times New Roman" panose="02020603050405020304" pitchFamily="18" charset="0"/>
                <a:cs typeface="Times New Roman" panose="02020603050405020304" pitchFamily="18" charset="0"/>
              </a:rPr>
              <a:t> Nam</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3" y="1279501"/>
            <a:ext cx="10286413" cy="1020079"/>
          </a:xfrm>
        </p:spPr>
        <p:txBody>
          <a:bodyPr>
            <a:normAutofit/>
          </a:bodyPr>
          <a:lstStyle/>
          <a:p>
            <a:pPr algn="just">
              <a:buFontTx/>
              <a:buChar char="-"/>
            </a:pPr>
            <a:r>
              <a:rPr lang="en-US" sz="2500" dirty="0">
                <a:latin typeface="Times New Roman" panose="02020603050405020304" pitchFamily="18" charset="0"/>
                <a:cs typeface="Times New Roman" panose="02020603050405020304" pitchFamily="18" charset="0"/>
              </a:rPr>
              <a:t>Web </a:t>
            </a:r>
            <a:r>
              <a:rPr lang="en-US" sz="2500" dirty="0" err="1">
                <a:latin typeface="Times New Roman" panose="02020603050405020304" pitchFamily="18" charset="0"/>
                <a:cs typeface="Times New Roman" panose="02020603050405020304" pitchFamily="18" charset="0"/>
              </a:rPr>
              <a:t>Gis</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bản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đồ</a:t>
            </a:r>
            <a:r>
              <a:rPr lang="en-US" sz="2500" dirty="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lấy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nguồn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dữ</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liệu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lượng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mưa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và</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nhiệt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độ</a:t>
            </a:r>
            <a:r>
              <a:rPr lang="en-US" sz="2500" dirty="0" smtClean="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theo</a:t>
            </a:r>
            <a:r>
              <a:rPr lang="en-US" sz="2500" dirty="0">
                <a:latin typeface="Times New Roman" panose="02020603050405020304" pitchFamily="18" charset="0"/>
                <a:cs typeface="Times New Roman" panose="02020603050405020304" pitchFamily="18" charset="0"/>
              </a:rPr>
              <a:t> t</a:t>
            </a:r>
            <a:r>
              <a:rPr lang="vi-VN" sz="2500" dirty="0">
                <a:latin typeface="Times New Roman" panose="02020603050405020304" pitchFamily="18" charset="0"/>
                <a:cs typeface="Times New Roman" panose="02020603050405020304" pitchFamily="18" charset="0"/>
              </a:rPr>
              <a:t>heo kịch bản </a:t>
            </a:r>
            <a:r>
              <a:rPr lang="vi-VN" sz="2500" dirty="0" smtClean="0">
                <a:latin typeface="Times New Roman" panose="02020603050405020304" pitchFamily="18" charset="0"/>
                <a:cs typeface="Times New Roman" panose="02020603050405020304" pitchFamily="18" charset="0"/>
              </a:rPr>
              <a:t>RCP4.5</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trong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kịch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bản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biến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đổi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khí</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hậu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năm</a:t>
            </a:r>
            <a:r>
              <a:rPr lang="en-US" sz="2500" dirty="0" smtClean="0">
                <a:latin typeface="Times New Roman" panose="02020603050405020304" pitchFamily="18" charset="0"/>
                <a:cs typeface="Times New Roman" panose="02020603050405020304" pitchFamily="18" charset="0"/>
              </a:rPr>
              <a:t> 2016.</a:t>
            </a:r>
            <a:endParaRPr lang="en-US" sz="2500" dirty="0">
              <a:latin typeface="Times New Roman" panose="02020603050405020304" pitchFamily="18" charset="0"/>
              <a:cs typeface="Times New Roman" panose="02020603050405020304" pitchFamily="18" charset="0"/>
            </a:endParaRPr>
          </a:p>
          <a:p>
            <a:pPr marL="0" indent="0" algn="just">
              <a:buNone/>
            </a:pP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pic>
        <p:nvPicPr>
          <p:cNvPr id="4" name="Picture 3"/>
          <p:cNvPicPr>
            <a:picLocks noChangeAspect="1"/>
          </p:cNvPicPr>
          <p:nvPr/>
        </p:nvPicPr>
        <p:blipFill>
          <a:blip r:embed="rId2"/>
          <a:stretch>
            <a:fillRect/>
          </a:stretch>
        </p:blipFill>
        <p:spPr>
          <a:xfrm>
            <a:off x="1145169" y="2390078"/>
            <a:ext cx="3155227" cy="4068582"/>
          </a:xfrm>
          <a:prstGeom prst="rect">
            <a:avLst/>
          </a:prstGeom>
        </p:spPr>
      </p:pic>
      <p:pic>
        <p:nvPicPr>
          <p:cNvPr id="5" name="Picture 4"/>
          <p:cNvPicPr>
            <a:picLocks noChangeAspect="1"/>
          </p:cNvPicPr>
          <p:nvPr/>
        </p:nvPicPr>
        <p:blipFill>
          <a:blip r:embed="rId3"/>
          <a:stretch>
            <a:fillRect/>
          </a:stretch>
        </p:blipFill>
        <p:spPr>
          <a:xfrm>
            <a:off x="4960781" y="2465352"/>
            <a:ext cx="2698452" cy="4077662"/>
          </a:xfrm>
          <a:prstGeom prst="rect">
            <a:avLst/>
          </a:prstGeom>
        </p:spPr>
      </p:pic>
      <p:pic>
        <p:nvPicPr>
          <p:cNvPr id="6" name="Picture 5"/>
          <p:cNvPicPr>
            <a:picLocks noChangeAspect="1"/>
          </p:cNvPicPr>
          <p:nvPr/>
        </p:nvPicPr>
        <p:blipFill>
          <a:blip r:embed="rId4"/>
          <a:stretch>
            <a:fillRect/>
          </a:stretch>
        </p:blipFill>
        <p:spPr>
          <a:xfrm>
            <a:off x="7737707" y="2559373"/>
            <a:ext cx="2610403" cy="3899288"/>
          </a:xfrm>
          <a:prstGeom prst="rect">
            <a:avLst/>
          </a:prstGeom>
        </p:spPr>
      </p:pic>
    </p:spTree>
    <p:extLst>
      <p:ext uri="{BB962C8B-B14F-4D97-AF65-F5344CB8AC3E}">
        <p14:creationId xmlns:p14="http://schemas.microsoft.com/office/powerpoint/2010/main" val="285157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928147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2. </a:t>
            </a:r>
            <a:r>
              <a:rPr lang="en-US" sz="3500" b="1" dirty="0" err="1" smtClean="0">
                <a:latin typeface="Times New Roman" panose="02020603050405020304" pitchFamily="18" charset="0"/>
                <a:cs typeface="Times New Roman" panose="02020603050405020304" pitchFamily="18" charset="0"/>
              </a:rPr>
              <a:t>Đặc</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tả</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bài</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toán</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152752"/>
            <a:ext cx="10286413" cy="5592079"/>
          </a:xfrm>
        </p:spPr>
        <p:txBody>
          <a:bodyPr>
            <a:noAutofit/>
          </a:bodyPr>
          <a:lstStyle/>
          <a:p>
            <a:pPr algn="just"/>
            <a:r>
              <a:rPr lang="en-US" sz="2200" b="1" dirty="0" err="1">
                <a:latin typeface="Times New Roman" panose="02020603050405020304" pitchFamily="18" charset="0"/>
                <a:cs typeface="Times New Roman" panose="02020603050405020304" pitchFamily="18" charset="0"/>
              </a:rPr>
              <a:t>Quản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lý</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thông</a:t>
            </a:r>
            <a:r>
              <a:rPr lang="en-US" sz="2200" b="1" dirty="0">
                <a:latin typeface="Times New Roman" panose="02020603050405020304" pitchFamily="18" charset="0"/>
                <a:cs typeface="Times New Roman" panose="02020603050405020304" pitchFamily="18" charset="0"/>
              </a:rPr>
              <a:t> tin </a:t>
            </a:r>
            <a:r>
              <a:rPr lang="en-US" sz="2200" b="1" dirty="0" err="1">
                <a:latin typeface="Times New Roman" panose="02020603050405020304" pitchFamily="18" charset="0"/>
                <a:cs typeface="Times New Roman" panose="02020603050405020304" pitchFamily="18" charset="0"/>
              </a:rPr>
              <a:t>nhiệt</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độ</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và</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lượng</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mưa</a:t>
            </a:r>
            <a:r>
              <a:rPr lang="en-US" sz="2200" b="1"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dự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mưa</a:t>
            </a:r>
            <a:r>
              <a:rPr lang="en-US" sz="2200" dirty="0">
                <a:latin typeface="Times New Roman" panose="02020603050405020304" pitchFamily="18" charset="0"/>
                <a:cs typeface="Times New Roman" panose="02020603050405020304" pitchFamily="18" charset="0"/>
              </a:rPr>
              <a:t> ở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gian</a:t>
            </a:r>
            <a:r>
              <a:rPr lang="en-US" sz="2200" dirty="0">
                <a:latin typeface="Times New Roman" panose="02020603050405020304" pitchFamily="18" charset="0"/>
                <a:cs typeface="Times New Roman" panose="02020603050405020304" pitchFamily="18" charset="0"/>
              </a:rPr>
              <a:t> 2016-2035, 2046-2065, 2080-2099 </a:t>
            </a:r>
            <a:r>
              <a:rPr lang="en-US" sz="2200" dirty="0" err="1">
                <a:latin typeface="Times New Roman" panose="02020603050405020304" pitchFamily="18" charset="0"/>
                <a:cs typeface="Times New Roman" panose="02020603050405020304" pitchFamily="18" charset="0"/>
              </a:rPr>
              <a:t>tương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giữa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cuối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Kỷ</a:t>
            </a:r>
            <a:r>
              <a:rPr lang="en-US" sz="2200" dirty="0">
                <a:latin typeface="Times New Roman" panose="02020603050405020304" pitchFamily="18" charset="0"/>
                <a:cs typeface="Times New Roman" panose="02020603050405020304" pitchFamily="18" charset="0"/>
              </a:rPr>
              <a:t> 21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Việt</a:t>
            </a:r>
            <a:r>
              <a:rPr lang="en-US" sz="2200" dirty="0">
                <a:latin typeface="Times New Roman" panose="02020603050405020304" pitchFamily="18" charset="0"/>
                <a:cs typeface="Times New Roman" panose="02020603050405020304" pitchFamily="18" charset="0"/>
              </a:rPr>
              <a:t> Nam.</a:t>
            </a:r>
          </a:p>
          <a:p>
            <a:pPr algn="just"/>
            <a:r>
              <a:rPr lang="en-US" sz="2200" b="1" dirty="0" err="1">
                <a:latin typeface="Times New Roman" panose="02020603050405020304" pitchFamily="18" charset="0"/>
                <a:cs typeface="Times New Roman" panose="02020603050405020304" pitchFamily="18" charset="0"/>
              </a:rPr>
              <a:t>Quản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lý</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người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dùng</a:t>
            </a:r>
            <a:r>
              <a:rPr lang="en-US" sz="2200" b="1"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lvl="0" algn="just">
              <a:buFont typeface="Times New Roman" panose="02020603050405020304" pitchFamily="18" charset="0"/>
              <a:buChar char="⁃"/>
            </a:pPr>
            <a:r>
              <a:rPr lang="en-US" sz="2200" b="1" i="1" dirty="0" err="1">
                <a:latin typeface="Times New Roman" panose="02020603050405020304" pitchFamily="18" charset="0"/>
                <a:cs typeface="Times New Roman" panose="02020603050405020304" pitchFamily="18" charset="0"/>
              </a:rPr>
              <a:t>Đối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với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quản</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trị</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viên</a:t>
            </a:r>
            <a:r>
              <a:rPr lang="en-US" sz="2200" b="1" i="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Thêm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nhiệt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mưa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thống</a:t>
            </a:r>
            <a:r>
              <a:rPr lang="en-US" sz="2200" dirty="0">
                <a:latin typeface="Times New Roman" panose="02020603050405020304" pitchFamily="18" charset="0"/>
                <a:cs typeface="Times New Roman" panose="02020603050405020304" pitchFamily="18" charset="0"/>
              </a:rPr>
              <a:t>.</a:t>
            </a:r>
          </a:p>
          <a:p>
            <a:pPr lvl="0" algn="just">
              <a:buFont typeface="Times New Roman" panose="02020603050405020304" pitchFamily="18" charset="0"/>
              <a:buChar char="⁃"/>
            </a:pPr>
            <a:r>
              <a:rPr lang="en-US" sz="2200" b="1" i="1" dirty="0" err="1">
                <a:latin typeface="Times New Roman" panose="02020603050405020304" pitchFamily="18" charset="0"/>
                <a:cs typeface="Times New Roman" panose="02020603050405020304" pitchFamily="18" charset="0"/>
              </a:rPr>
              <a:t>Đối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với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người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dùng</a:t>
            </a:r>
            <a:r>
              <a:rPr lang="en-US" sz="2200" b="1" i="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p>
          <a:p>
            <a:pPr algn="just">
              <a:buFont typeface="Symbol" panose="05050102010706020507" pitchFamily="18" charset="2"/>
              <a:buChar char="+"/>
            </a:pP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khoản</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a:t>
            </a:r>
            <a:r>
              <a:rPr lang="en-US" sz="2200" dirty="0" err="1" smtClean="0">
                <a:latin typeface="Times New Roman" panose="02020603050405020304" pitchFamily="18" charset="0"/>
                <a:cs typeface="Times New Roman" panose="02020603050405020304" pitchFamily="18" charset="0"/>
              </a:rPr>
              <a:t>hông</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tin </a:t>
            </a:r>
            <a:r>
              <a:rPr lang="en-US" sz="2200" dirty="0" err="1">
                <a:latin typeface="Times New Roman" panose="02020603050405020304" pitchFamily="18" charset="0"/>
                <a:cs typeface="Times New Roman" panose="02020603050405020304" pitchFamily="18" charset="0"/>
              </a:rPr>
              <a:t>cần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khẩu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điện</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thoại</a:t>
            </a:r>
            <a:r>
              <a:rPr lang="en-US" sz="2200" dirty="0">
                <a:latin typeface="Times New Roman" panose="02020603050405020304" pitchFamily="18" charset="0"/>
                <a:cs typeface="Times New Roman" panose="02020603050405020304" pitchFamily="18" charset="0"/>
              </a:rPr>
              <a:t>)</a:t>
            </a:r>
          </a:p>
          <a:p>
            <a:pPr algn="just">
              <a:buFont typeface="Symbol" panose="05050102010706020507" pitchFamily="18" charset="2"/>
              <a:buChar char="+"/>
            </a:pPr>
            <a:r>
              <a:rPr lang="en-US" sz="2200" dirty="0" err="1">
                <a:latin typeface="Times New Roman" panose="02020603050405020304" pitchFamily="18" charset="0"/>
                <a:cs typeface="Times New Roman" panose="02020603050405020304" pitchFamily="18" charset="0"/>
              </a:rPr>
              <a:t>Chỉnh</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sửa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xóa</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đổi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khẩu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a:t>
            </a:r>
            <a:r>
              <a:rPr lang="en-US" sz="2200" dirty="0">
                <a:latin typeface="Times New Roman" panose="02020603050405020304" pitchFamily="18" charset="0"/>
                <a:cs typeface="Times New Roman" panose="02020603050405020304" pitchFamily="18" charset="0"/>
              </a:rPr>
              <a:t>.</a:t>
            </a:r>
          </a:p>
          <a:p>
            <a:pPr lvl="0" algn="just">
              <a:buFont typeface="Times New Roman" panose="02020603050405020304" pitchFamily="18" charset="0"/>
              <a:buChar char="⁃"/>
            </a:pPr>
            <a:r>
              <a:rPr lang="en-US" sz="2200" b="1" i="1" dirty="0" err="1">
                <a:latin typeface="Times New Roman" panose="02020603050405020304" pitchFamily="18" charset="0"/>
                <a:cs typeface="Times New Roman" panose="02020603050405020304" pitchFamily="18" charset="0"/>
              </a:rPr>
              <a:t>Đối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với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khách</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vãng</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lai</a:t>
            </a:r>
            <a:r>
              <a:rPr lang="en-US" sz="2200" dirty="0">
                <a:latin typeface="Times New Roman" panose="02020603050405020304" pitchFamily="18" charset="0"/>
                <a:cs typeface="Times New Roman" panose="02020603050405020304" pitchFamily="18" charset="0"/>
              </a:rPr>
              <a:t>: Di </a:t>
            </a:r>
            <a:r>
              <a:rPr lang="en-US" sz="2200" dirty="0" err="1">
                <a:latin typeface="Times New Roman" panose="02020603050405020304" pitchFamily="18" charset="0"/>
                <a:cs typeface="Times New Roman" panose="02020603050405020304" pitchFamily="18" charset="0"/>
              </a:rPr>
              <a:t>chuyển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(Pan), </a:t>
            </a:r>
            <a:r>
              <a:rPr lang="en-US" sz="2200" dirty="0" err="1">
                <a:latin typeface="Times New Roman" panose="02020603050405020304" pitchFamily="18" charset="0"/>
                <a:cs typeface="Times New Roman" panose="02020603050405020304" pitchFamily="18" charset="0"/>
              </a:rPr>
              <a:t>hiển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toàn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phóng</a:t>
            </a:r>
            <a:r>
              <a:rPr lang="en-US" sz="2200" dirty="0">
                <a:latin typeface="Times New Roman" panose="02020603050405020304" pitchFamily="18" charset="0"/>
                <a:cs typeface="Times New Roman" panose="02020603050405020304" pitchFamily="18" charset="0"/>
              </a:rPr>
              <a:t> to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nhỏ</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xem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nhiệt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mưa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tắt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1816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7277" y="805756"/>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PHÂN TÍCH</a:t>
            </a:r>
            <a:endParaRPr lang="en-US" sz="8000" b="1" dirty="0">
              <a:latin typeface="Times New Roman" panose="02020603050405020304" pitchFamily="18" charset="0"/>
              <a:cs typeface="Times New Roman" panose="02020603050405020304" pitchFamily="18" charset="0"/>
            </a:endParaRPr>
          </a:p>
        </p:txBody>
      </p:sp>
      <p:pic>
        <p:nvPicPr>
          <p:cNvPr id="3" name="Picture 2" descr="https://congthuong.vn/stores/news_dataimages/nguyentam/102020/22/14/in_article/0706_Anh_bai_qte.jpg?rt=20201022141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6988" y="2471789"/>
            <a:ext cx="5210510" cy="372840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36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3324906" cy="434217"/>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Mô</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hình</a:t>
            </a:r>
            <a:r>
              <a:rPr lang="en-US" sz="2400" dirty="0" smtClean="0">
                <a:latin typeface="Times New Roman" panose="02020603050405020304" pitchFamily="18" charset="0"/>
                <a:cs typeface="Times New Roman" panose="02020603050405020304" pitchFamily="18" charset="0"/>
              </a:rPr>
              <a:t> BFD</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379206" y="863985"/>
            <a:ext cx="5788769" cy="5638755"/>
          </a:xfrm>
          <a:prstGeom prst="rect">
            <a:avLst/>
          </a:prstGeom>
        </p:spPr>
      </p:pic>
    </p:spTree>
    <p:extLst>
      <p:ext uri="{BB962C8B-B14F-4D97-AF65-F5344CB8AC3E}">
        <p14:creationId xmlns:p14="http://schemas.microsoft.com/office/powerpoint/2010/main" val="397709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323234" cy="434217"/>
          </a:xfrm>
        </p:spPr>
        <p:txBody>
          <a:bodyPr>
            <a:noAutofit/>
          </a:bodyPr>
          <a:lstStyle/>
          <a:p>
            <a:r>
              <a:rPr lang="vi-VN" sz="2400" dirty="0">
                <a:latin typeface="Times New Roman" panose="02020603050405020304" pitchFamily="18" charset="0"/>
                <a:cs typeface="Times New Roman" panose="02020603050405020304" pitchFamily="18" charset="0"/>
              </a:rPr>
              <a:t>Sơ đồ DFD tổng quát mức </a:t>
            </a:r>
            <a:r>
              <a:rPr lang="en-US" sz="2400" dirty="0">
                <a:latin typeface="Times New Roman" panose="02020603050405020304" pitchFamily="18" charset="0"/>
                <a:cs typeface="Times New Roman" panose="02020603050405020304" pitchFamily="18" charset="0"/>
              </a:rPr>
              <a:t>0</a:t>
            </a:r>
            <a:r>
              <a:rPr lang="vi-VN" sz="2400" dirty="0">
                <a:latin typeface="Times New Roman" panose="02020603050405020304" pitchFamily="18" charset="0"/>
                <a:cs typeface="Times New Roman" panose="02020603050405020304" pitchFamily="18" charset="0"/>
              </a:rPr>
              <a:t> – Quản lý </a:t>
            </a:r>
            <a:r>
              <a:rPr lang="en-US" sz="2400" dirty="0" err="1">
                <a:latin typeface="Times New Roman" panose="02020603050405020304" pitchFamily="18" charset="0"/>
                <a:cs typeface="Times New Roman" panose="02020603050405020304" pitchFamily="18" charset="0"/>
              </a:rPr>
              <a:t>WebGIS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hậu</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333162" y="1407193"/>
            <a:ext cx="5191432" cy="5234815"/>
          </a:xfrm>
          <a:prstGeom prst="rect">
            <a:avLst/>
          </a:prstGeom>
        </p:spPr>
      </p:pic>
    </p:spTree>
    <p:extLst>
      <p:ext uri="{BB962C8B-B14F-4D97-AF65-F5344CB8AC3E}">
        <p14:creationId xmlns:p14="http://schemas.microsoft.com/office/powerpoint/2010/main" val="393567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830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323234" cy="434217"/>
          </a:xfrm>
        </p:spPr>
        <p:txBody>
          <a:bodyPr>
            <a:noAutofit/>
          </a:bodyPr>
          <a:lstStyle/>
          <a:p>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DFD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ô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767261" y="1500967"/>
            <a:ext cx="9548813" cy="4890308"/>
          </a:xfrm>
          <a:prstGeom prst="rect">
            <a:avLst/>
          </a:prstGeom>
        </p:spPr>
      </p:pic>
    </p:spTree>
    <p:extLst>
      <p:ext uri="{BB962C8B-B14F-4D97-AF65-F5344CB8AC3E}">
        <p14:creationId xmlns:p14="http://schemas.microsoft.com/office/powerpoint/2010/main" val="177758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323234" cy="434217"/>
          </a:xfrm>
        </p:spPr>
        <p:txBody>
          <a:bodyPr>
            <a:noAutofit/>
          </a:bodyPr>
          <a:lstStyle/>
          <a:p>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DFD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ô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3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a:t>
            </a:r>
          </a:p>
        </p:txBody>
      </p:sp>
      <p:pic>
        <p:nvPicPr>
          <p:cNvPr id="7" name="Picture 6"/>
          <p:cNvPicPr>
            <a:picLocks noChangeAspect="1"/>
          </p:cNvPicPr>
          <p:nvPr/>
        </p:nvPicPr>
        <p:blipFill>
          <a:blip r:embed="rId2"/>
          <a:stretch>
            <a:fillRect/>
          </a:stretch>
        </p:blipFill>
        <p:spPr>
          <a:xfrm>
            <a:off x="1231465" y="1468182"/>
            <a:ext cx="9394825" cy="5159976"/>
          </a:xfrm>
          <a:prstGeom prst="rect">
            <a:avLst/>
          </a:prstGeom>
        </p:spPr>
      </p:pic>
    </p:spTree>
    <p:extLst>
      <p:ext uri="{BB962C8B-B14F-4D97-AF65-F5344CB8AC3E}">
        <p14:creationId xmlns:p14="http://schemas.microsoft.com/office/powerpoint/2010/main" val="252107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3324906" cy="434217"/>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gian</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767261" y="1424665"/>
            <a:ext cx="4891135" cy="5144425"/>
          </a:xfrm>
          <a:prstGeom prst="rect">
            <a:avLst/>
          </a:prstGeom>
        </p:spPr>
      </p:pic>
      <p:pic>
        <p:nvPicPr>
          <p:cNvPr id="6" name="Picture 5"/>
          <p:cNvPicPr>
            <a:picLocks noChangeAspect="1"/>
          </p:cNvPicPr>
          <p:nvPr/>
        </p:nvPicPr>
        <p:blipFill>
          <a:blip r:embed="rId3"/>
          <a:stretch>
            <a:fillRect/>
          </a:stretch>
        </p:blipFill>
        <p:spPr>
          <a:xfrm>
            <a:off x="6048799" y="1582942"/>
            <a:ext cx="5381625" cy="3257550"/>
          </a:xfrm>
          <a:prstGeom prst="rect">
            <a:avLst/>
          </a:prstGeom>
        </p:spPr>
      </p:pic>
    </p:spTree>
    <p:extLst>
      <p:ext uri="{BB962C8B-B14F-4D97-AF65-F5344CB8AC3E}">
        <p14:creationId xmlns:p14="http://schemas.microsoft.com/office/powerpoint/2010/main" val="346391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5384" y="778595"/>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THIẾT KẾ</a:t>
            </a:r>
            <a:endParaRPr lang="en-US" sz="8000" b="1" dirty="0">
              <a:latin typeface="Times New Roman" panose="02020603050405020304" pitchFamily="18" charset="0"/>
              <a:cs typeface="Times New Roman" panose="02020603050405020304" pitchFamily="18" charset="0"/>
            </a:endParaRPr>
          </a:p>
        </p:txBody>
      </p:sp>
      <p:pic>
        <p:nvPicPr>
          <p:cNvPr id="2050" name="Picture 2" descr="http://redsvn.net/wp-content/uploads/2020/07/mua-lon-tinh-ha-gian-122622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389" y="2557975"/>
            <a:ext cx="4932473" cy="32883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76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5"/>
            <a:ext cx="8191241"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thuộc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tính</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(ERD) </a:t>
            </a:r>
          </a:p>
          <a:p>
            <a:pPr algn="just"/>
            <a:endParaRPr lang="en-US" sz="2400" dirty="0" smtClean="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951368" y="1437983"/>
            <a:ext cx="9556596" cy="5080515"/>
          </a:xfrm>
          <a:prstGeom prst="rect">
            <a:avLst/>
          </a:prstGeom>
        </p:spPr>
      </p:pic>
    </p:spTree>
    <p:extLst>
      <p:ext uri="{BB962C8B-B14F-4D97-AF65-F5344CB8AC3E}">
        <p14:creationId xmlns:p14="http://schemas.microsoft.com/office/powerpoint/2010/main" val="29611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5"/>
            <a:ext cx="8191241" cy="412554"/>
          </a:xfrm>
        </p:spPr>
        <p:txBody>
          <a:bodyPr>
            <a:noAutofit/>
          </a:bodyPr>
          <a:lstStyle/>
          <a:p>
            <a:pPr algn="just"/>
            <a:r>
              <a:rPr lang="en-US" sz="2400" dirty="0" err="1">
                <a:latin typeface="Times New Roman" panose="02020603050405020304" pitchFamily="18" charset="0"/>
                <a:cs typeface="Times New Roman" panose="02020603050405020304" pitchFamily="18" charset="0"/>
              </a:rPr>
              <a:t>M</a:t>
            </a:r>
            <a:r>
              <a:rPr lang="en-US" sz="2400" dirty="0" err="1" smtClean="0">
                <a:latin typeface="Times New Roman" panose="02020603050405020304" pitchFamily="18" charset="0"/>
                <a:cs typeface="Times New Roman" panose="02020603050405020304" pitchFamily="18" charset="0"/>
              </a:rPr>
              <a:t>ô</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logic</a:t>
            </a:r>
            <a:endParaRPr lang="en-US" sz="24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147951" y="1362358"/>
            <a:ext cx="7929490" cy="5237288"/>
          </a:xfrm>
          <a:prstGeom prst="rect">
            <a:avLst/>
          </a:prstGeom>
        </p:spPr>
      </p:pic>
    </p:spTree>
    <p:extLst>
      <p:ext uri="{BB962C8B-B14F-4D97-AF65-F5344CB8AC3E}">
        <p14:creationId xmlns:p14="http://schemas.microsoft.com/office/powerpoint/2010/main" val="269202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5"/>
            <a:ext cx="8191241"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Mô</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(PDM)</a:t>
            </a:r>
            <a:endParaRPr lang="en-US" sz="2400" dirty="0" smtClean="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extLst>
              <a:ext uri="{28A0092B-C50C-407E-A947-70E740481C1C}">
                <a14:useLocalDpi xmlns:a14="http://schemas.microsoft.com/office/drawing/2010/main" val="0"/>
              </a:ext>
            </a:extLst>
          </a:blip>
          <a:srcRect l="5735" r="4350"/>
          <a:stretch/>
        </p:blipFill>
        <p:spPr bwMode="auto">
          <a:xfrm>
            <a:off x="1424728" y="1492300"/>
            <a:ext cx="8932435" cy="50478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0159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giao</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diện</a:t>
            </a:r>
            <a:r>
              <a:rPr lang="en-US" sz="3500" b="1" dirty="0" smtClean="0">
                <a:latin typeface="Times New Roman" panose="02020603050405020304" pitchFamily="18" charset="0"/>
                <a:cs typeface="Times New Roman" panose="02020603050405020304" pitchFamily="18" charset="0"/>
              </a:rPr>
              <a:t> </a:t>
            </a:r>
            <a:endParaRPr lang="en-US" sz="35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102853" y="692366"/>
            <a:ext cx="4838949" cy="5835950"/>
          </a:xfrm>
          <a:prstGeom prst="rect">
            <a:avLst/>
          </a:prstGeom>
        </p:spPr>
      </p:pic>
      <p:sp>
        <p:nvSpPr>
          <p:cNvPr id="4" name="Rectangle 3"/>
          <p:cNvSpPr/>
          <p:nvPr/>
        </p:nvSpPr>
        <p:spPr>
          <a:xfrm>
            <a:off x="-665212" y="692366"/>
            <a:ext cx="4482589" cy="669414"/>
          </a:xfrm>
          <a:prstGeom prst="rect">
            <a:avLst/>
          </a:prstGeom>
        </p:spPr>
        <p:txBody>
          <a:bodyPr wrap="square">
            <a:spAutoFit/>
          </a:bodyPr>
          <a:lstStyle/>
          <a:p>
            <a:pPr lvl="3">
              <a:lnSpc>
                <a:spcPct val="150000"/>
              </a:lnSpc>
              <a:spcBef>
                <a:spcPts val="600"/>
              </a:spcBef>
              <a:spcAft>
                <a:spcPts val="600"/>
              </a:spcAft>
            </a:pPr>
            <a:r>
              <a:rPr lang="en-US" sz="2500" b="1"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vi-VN" sz="2500" b="1" i="1" dirty="0" smtClean="0">
                <a:latin typeface="Times New Roman" panose="02020603050405020304" pitchFamily="18" charset="0"/>
                <a:ea typeface="Times New Roman" panose="02020603050405020304" pitchFamily="18" charset="0"/>
                <a:cs typeface="Times New Roman" panose="02020603050405020304" pitchFamily="18" charset="0"/>
              </a:rPr>
              <a:t>Sơ </a:t>
            </a:r>
            <a:r>
              <a:rPr lang="vi-VN" sz="2500" b="1" i="1" dirty="0">
                <a:latin typeface="Times New Roman" panose="02020603050405020304" pitchFamily="18" charset="0"/>
                <a:ea typeface="Times New Roman" panose="02020603050405020304" pitchFamily="18" charset="0"/>
                <a:cs typeface="Times New Roman" panose="02020603050405020304" pitchFamily="18" charset="0"/>
              </a:rPr>
              <a:t>đồ màn hình</a:t>
            </a:r>
            <a:endParaRPr lang="en-US" sz="2500" b="1" i="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026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endParaRPr lang="en-US" sz="3500"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767260" y="863985"/>
            <a:ext cx="4592391"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Đăng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ký</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đăng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nhập</a:t>
            </a:r>
            <a:endParaRPr lang="en-US" sz="24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037" y="1486836"/>
            <a:ext cx="3425069" cy="49276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813" y="1381687"/>
            <a:ext cx="3143337" cy="5137976"/>
          </a:xfrm>
          <a:prstGeom prst="rect">
            <a:avLst/>
          </a:prstGeom>
        </p:spPr>
      </p:pic>
    </p:spTree>
    <p:extLst>
      <p:ext uri="{BB962C8B-B14F-4D97-AF65-F5344CB8AC3E}">
        <p14:creationId xmlns:p14="http://schemas.microsoft.com/office/powerpoint/2010/main" val="38267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endParaRPr lang="en-US" sz="3500"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767260" y="863985"/>
            <a:ext cx="6194855"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Đổi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mật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khẩu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tìm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kiếm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thuộc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tính</a:t>
            </a:r>
            <a:endParaRPr lang="en-US" sz="2400" dirty="0" smtClean="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r="520"/>
          <a:stretch/>
        </p:blipFill>
        <p:spPr>
          <a:xfrm>
            <a:off x="1931808" y="1459106"/>
            <a:ext cx="3464057" cy="528655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371" y="1408563"/>
            <a:ext cx="4638057" cy="5387642"/>
          </a:xfrm>
          <a:prstGeom prst="rect">
            <a:avLst/>
          </a:prstGeom>
        </p:spPr>
      </p:pic>
    </p:spTree>
    <p:extLst>
      <p:ext uri="{BB962C8B-B14F-4D97-AF65-F5344CB8AC3E}">
        <p14:creationId xmlns:p14="http://schemas.microsoft.com/office/powerpoint/2010/main" val="28351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8CA0BB0C-BD1B-43F8-838C-7FFF64EDF8EF}"/>
              </a:ext>
            </a:extLst>
          </p:cNvPr>
          <p:cNvSpPr>
            <a:spLocks noGrp="1"/>
          </p:cNvSpPr>
          <p:nvPr>
            <p:ph idx="1"/>
          </p:nvPr>
        </p:nvSpPr>
        <p:spPr>
          <a:xfrm>
            <a:off x="400242" y="646545"/>
            <a:ext cx="9972193" cy="5154671"/>
          </a:xfrm>
        </p:spPr>
        <p:txBody>
          <a:bodyPr>
            <a:normAutofit/>
          </a:bodyPr>
          <a:lstStyle/>
          <a:p>
            <a:r>
              <a:rPr lang="en-US" sz="2400" dirty="0" err="1">
                <a:latin typeface="Times New Roman" panose="02020603050405020304" pitchFamily="18" charset="0"/>
                <a:ea typeface="Tahoma" panose="020B0604030504040204" pitchFamily="34" charset="0"/>
                <a:cs typeface="Times New Roman" panose="02020603050405020304" pitchFamily="18" charset="0"/>
              </a:rPr>
              <a:t>Có</a:t>
            </a:r>
            <a:r>
              <a:rPr lang="en-US" sz="2400" dirty="0">
                <a:latin typeface="Times New Roman" panose="02020603050405020304" pitchFamily="18" charset="0"/>
                <a:ea typeface="Tahoma" panose="020B0604030504040204" pitchFamily="34" charset="0"/>
                <a:cs typeface="Times New Roman" panose="02020603050405020304" pitchFamily="18" charset="0"/>
              </a:rPr>
              <a:t> 2 </a:t>
            </a:r>
            <a:r>
              <a:rPr lang="en-US" sz="2400" dirty="0" err="1">
                <a:latin typeface="Times New Roman" panose="02020603050405020304" pitchFamily="18" charset="0"/>
                <a:ea typeface="Tahoma" panose="020B0604030504040204" pitchFamily="34" charset="0"/>
                <a:cs typeface="Times New Roman" panose="02020603050405020304" pitchFamily="18" charset="0"/>
              </a:rPr>
              <a:t>loại</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cấu</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trúc</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vòng</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lặp</a:t>
            </a: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p:txBody>
      </p:sp>
      <p:graphicFrame>
        <p:nvGraphicFramePr>
          <p:cNvPr id="8" name="Diagram 7">
            <a:extLst>
              <a:ext uri="{FF2B5EF4-FFF2-40B4-BE49-F238E27FC236}">
                <a16:creationId xmlns="" xmlns:a16="http://schemas.microsoft.com/office/drawing/2014/main" id="{7E5523CF-2B64-43ED-A492-5A169F0FB088}"/>
              </a:ext>
            </a:extLst>
          </p:cNvPr>
          <p:cNvGraphicFramePr/>
          <p:nvPr>
            <p:extLst>
              <p:ext uri="{D42A27DB-BD31-4B8C-83A1-F6EECF244321}">
                <p14:modId xmlns:p14="http://schemas.microsoft.com/office/powerpoint/2010/main" val="631227206"/>
              </p:ext>
            </p:extLst>
          </p:nvPr>
        </p:nvGraphicFramePr>
        <p:xfrm>
          <a:off x="73607" y="1473210"/>
          <a:ext cx="7693890" cy="43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 xmlns:a16="http://schemas.microsoft.com/office/drawing/2014/main" id="{AA1FE624-E280-468D-80AA-8B3882F43A51}"/>
              </a:ext>
            </a:extLst>
          </p:cNvPr>
          <p:cNvSpPr txBox="1"/>
          <p:nvPr/>
        </p:nvSpPr>
        <p:spPr>
          <a:xfrm>
            <a:off x="8644950" y="1893593"/>
            <a:ext cx="2890982" cy="830997"/>
          </a:xfrm>
          <a:prstGeom prst="rect">
            <a:avLst/>
          </a:prstGeom>
          <a:noFill/>
        </p:spPr>
        <p:txBody>
          <a:bodyPr wrap="square">
            <a:spAutoFit/>
          </a:bodyPr>
          <a:lstStyle/>
          <a:p>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Lặp</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với</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số</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lần</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biết</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trước</a:t>
            </a: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Arrow: Left 14">
            <a:extLst>
              <a:ext uri="{FF2B5EF4-FFF2-40B4-BE49-F238E27FC236}">
                <a16:creationId xmlns="" xmlns:a16="http://schemas.microsoft.com/office/drawing/2014/main" id="{4D2B2ADE-C34C-4563-BE43-10150E3AB929}"/>
              </a:ext>
            </a:extLst>
          </p:cNvPr>
          <p:cNvSpPr/>
          <p:nvPr/>
        </p:nvSpPr>
        <p:spPr>
          <a:xfrm>
            <a:off x="6917751" y="2170545"/>
            <a:ext cx="1644073" cy="2586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Arrow: Left 15">
            <a:extLst>
              <a:ext uri="{FF2B5EF4-FFF2-40B4-BE49-F238E27FC236}">
                <a16:creationId xmlns="" xmlns:a16="http://schemas.microsoft.com/office/drawing/2014/main" id="{BC11AD27-583E-4DFB-AD2D-95795BCA76F5}"/>
              </a:ext>
            </a:extLst>
          </p:cNvPr>
          <p:cNvSpPr/>
          <p:nvPr/>
        </p:nvSpPr>
        <p:spPr>
          <a:xfrm>
            <a:off x="6945460" y="4881418"/>
            <a:ext cx="1644073" cy="2586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 xmlns:a16="http://schemas.microsoft.com/office/drawing/2014/main" id="{FDE369C1-B8D8-4496-A07A-D0B6DE0B2776}"/>
              </a:ext>
            </a:extLst>
          </p:cNvPr>
          <p:cNvSpPr txBox="1"/>
          <p:nvPr/>
        </p:nvSpPr>
        <p:spPr>
          <a:xfrm>
            <a:off x="8644950" y="4595228"/>
            <a:ext cx="2890982" cy="830997"/>
          </a:xfrm>
          <a:prstGeom prst="rect">
            <a:avLst/>
          </a:prstGeom>
          <a:noFill/>
        </p:spPr>
        <p:txBody>
          <a:bodyPr wrap="square">
            <a:spAutoFit/>
          </a:bodyPr>
          <a:lstStyle/>
          <a:p>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Lặp</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với</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số</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lần</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không</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biết</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trước</a:t>
            </a: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029485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endParaRPr lang="en-US" sz="3500"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767260" y="863985"/>
            <a:ext cx="6194855"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Thêm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sửa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thông</a:t>
            </a:r>
            <a:r>
              <a:rPr lang="en-US" sz="2400" dirty="0" smtClean="0">
                <a:latin typeface="Times New Roman" panose="02020603050405020304" pitchFamily="18" charset="0"/>
                <a:cs typeface="Times New Roman" panose="02020603050405020304" pitchFamily="18" charset="0"/>
              </a:rPr>
              <a:t> tin </a:t>
            </a:r>
            <a:r>
              <a:rPr lang="en-US" sz="2400" dirty="0" err="1" smtClean="0">
                <a:latin typeface="Times New Roman" panose="02020603050405020304" pitchFamily="18" charset="0"/>
                <a:cs typeface="Times New Roman" panose="02020603050405020304" pitchFamily="18" charset="0"/>
              </a:rPr>
              <a:t>biến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đổi</a:t>
            </a:r>
            <a:endParaRPr lang="en-US" sz="2400" dirty="0" smtClean="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784" y="1483247"/>
            <a:ext cx="3633055" cy="522691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372" y="1483247"/>
            <a:ext cx="3495015" cy="5306067"/>
          </a:xfrm>
          <a:prstGeom prst="rect">
            <a:avLst/>
          </a:prstGeom>
        </p:spPr>
      </p:pic>
    </p:spTree>
    <p:extLst>
      <p:ext uri="{BB962C8B-B14F-4D97-AF65-F5344CB8AC3E}">
        <p14:creationId xmlns:p14="http://schemas.microsoft.com/office/powerpoint/2010/main" val="174756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17687" y="814812"/>
            <a:ext cx="7894623" cy="1675085"/>
          </a:xfrm>
          <a:noFill/>
        </p:spPr>
        <p:txBody>
          <a:bodyPr anchor="ctr">
            <a:noAutofit/>
          </a:bodyPr>
          <a:lstStyle/>
          <a:p>
            <a:pPr algn="ctr"/>
            <a:r>
              <a:rPr lang="en-US" sz="4500" b="1" dirty="0" smtClean="0">
                <a:latin typeface="Times New Roman" panose="02020603050405020304" pitchFamily="18" charset="0"/>
                <a:cs typeface="Times New Roman" panose="02020603050405020304" pitchFamily="18" charset="0"/>
              </a:rPr>
              <a:t>QUÁ TRÌNH THU THẬP VÀ </a:t>
            </a:r>
            <a:r>
              <a:rPr lang="en-US" sz="4500" b="1" dirty="0">
                <a:latin typeface="Times New Roman" panose="02020603050405020304" pitchFamily="18" charset="0"/>
                <a:cs typeface="Times New Roman" panose="02020603050405020304" pitchFamily="18" charset="0"/>
              </a:rPr>
              <a:t>XỬ LÝ DỮ </a:t>
            </a:r>
            <a:r>
              <a:rPr lang="en-US" sz="4500" b="1" dirty="0" smtClean="0">
                <a:latin typeface="Times New Roman" panose="02020603050405020304" pitchFamily="18" charset="0"/>
                <a:cs typeface="Times New Roman" panose="02020603050405020304" pitchFamily="18" charset="0"/>
              </a:rPr>
              <a:t>LIỆU</a:t>
            </a:r>
            <a:endParaRPr lang="en-US" sz="4500" b="1" dirty="0">
              <a:latin typeface="Times New Roman" panose="02020603050405020304" pitchFamily="18" charset="0"/>
              <a:cs typeface="Times New Roman" panose="02020603050405020304" pitchFamily="18" charset="0"/>
            </a:endParaRPr>
          </a:p>
        </p:txBody>
      </p:sp>
      <p:pic>
        <p:nvPicPr>
          <p:cNvPr id="3" name="Picture 2" descr="https://congthuong.vn/stores/news_dataimages/nguyentam/102020/22/14/in_article/0706_Anh_bai_qte.jpg?rt=20201022141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356" y="2616645"/>
            <a:ext cx="5210510" cy="372840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0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6" y="177442"/>
            <a:ext cx="10437707" cy="782225"/>
          </a:xfrm>
        </p:spPr>
        <p:txBody>
          <a:bodyPr>
            <a:normAutofit/>
          </a:bodyPr>
          <a:lstStyle/>
          <a:p>
            <a:r>
              <a:rPr lang="en-US" sz="3500" b="1" dirty="0" smtClean="0">
                <a:latin typeface="Times New Roman" panose="02020603050405020304" pitchFamily="18" charset="0"/>
                <a:cs typeface="Times New Roman" panose="02020603050405020304" pitchFamily="18" charset="0"/>
              </a:rPr>
              <a:t>1. Thu </a:t>
            </a:r>
            <a:r>
              <a:rPr lang="en-US" sz="3500" b="1" dirty="0" err="1" smtClean="0">
                <a:latin typeface="Times New Roman" panose="02020603050405020304" pitchFamily="18" charset="0"/>
                <a:cs typeface="Times New Roman" panose="02020603050405020304" pitchFamily="18" charset="0"/>
              </a:rPr>
              <a:t>thập</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và</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571306" y="959667"/>
            <a:ext cx="10286413" cy="40197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buFontTx/>
              <a:buChar char="-"/>
            </a:pPr>
            <a:r>
              <a:rPr lang="vi-VN" sz="2500" dirty="0">
                <a:latin typeface="Times New Roman" panose="02020603050405020304" pitchFamily="18" charset="0"/>
                <a:cs typeface="Times New Roman" panose="02020603050405020304" pitchFamily="18" charset="0"/>
              </a:rPr>
              <a:t>Phần mềm ArcMap: Cắt lấy dữ liệu đường quốc lộ 1 của Việt Nam, dữ liệu thủ đô các quốc gia, thêm dữ liệu nhiệt độ và lượng mưa đã thu thập được thông qua kịch bản và bổ sung các lớp dữ liệu sông, quốc gia, UBND tỉnh, đảo/quần đảo, tỉnh thành</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smtClean="0">
                <a:latin typeface="Times New Roman" panose="02020603050405020304" pitchFamily="18" charset="0"/>
                <a:cs typeface="Times New Roman" panose="02020603050405020304" pitchFamily="18" charset="0"/>
              </a:rPr>
              <a:t>Tải </a:t>
            </a:r>
            <a:r>
              <a:rPr lang="vi-VN" sz="2500" dirty="0">
                <a:latin typeface="Times New Roman" panose="02020603050405020304" pitchFamily="18" charset="0"/>
                <a:cs typeface="Times New Roman" panose="02020603050405020304" pitchFamily="18" charset="0"/>
              </a:rPr>
              <a:t>dữ liệu </a:t>
            </a:r>
            <a:r>
              <a:rPr lang="en-US" sz="2500" dirty="0" err="1" smtClean="0">
                <a:latin typeface="Times New Roman" panose="02020603050405020304" pitchFamily="18" charset="0"/>
                <a:cs typeface="Times New Roman" panose="02020603050405020304" pitchFamily="18" charset="0"/>
              </a:rPr>
              <a:t>này</a:t>
            </a:r>
            <a:r>
              <a:rPr lang="en-US" sz="2500" dirty="0" smtClean="0">
                <a:latin typeface="Times New Roman" panose="02020603050405020304" pitchFamily="18" charset="0"/>
                <a:cs typeface="Times New Roman" panose="02020603050405020304" pitchFamily="18" charset="0"/>
              </a:rPr>
              <a:t> </a:t>
            </a:r>
            <a:r>
              <a:rPr lang="vi-VN" sz="2500" dirty="0" smtClean="0">
                <a:latin typeface="Times New Roman" panose="02020603050405020304" pitchFamily="18" charset="0"/>
                <a:cs typeface="Times New Roman" panose="02020603050405020304" pitchFamily="18" charset="0"/>
              </a:rPr>
              <a:t>tại </a:t>
            </a:r>
            <a:r>
              <a:rPr lang="vi-VN" sz="2500" dirty="0">
                <a:latin typeface="Times New Roman" panose="02020603050405020304" pitchFamily="18" charset="0"/>
                <a:cs typeface="Times New Roman" panose="02020603050405020304" pitchFamily="18" charset="0"/>
              </a:rPr>
              <a:t>đường link: </a:t>
            </a:r>
            <a:endParaRPr lang="en-US" sz="2500" dirty="0" smtClean="0">
              <a:latin typeface="Times New Roman" panose="02020603050405020304" pitchFamily="18" charset="0"/>
              <a:cs typeface="Times New Roman" panose="02020603050405020304" pitchFamily="18" charset="0"/>
            </a:endParaRPr>
          </a:p>
          <a:p>
            <a:pPr marL="0" indent="0" algn="just">
              <a:buNone/>
            </a:pPr>
            <a:r>
              <a:rPr lang="en-US" sz="2500" dirty="0" smtClean="0">
                <a:latin typeface="Times New Roman" panose="02020603050405020304" pitchFamily="18" charset="0"/>
                <a:cs typeface="Times New Roman" panose="02020603050405020304" pitchFamily="18" charset="0"/>
              </a:rPr>
              <a:t>	https</a:t>
            </a:r>
            <a:r>
              <a:rPr lang="en-US" sz="2500" dirty="0">
                <a:latin typeface="Times New Roman" panose="02020603050405020304" pitchFamily="18" charset="0"/>
                <a:cs typeface="Times New Roman" panose="02020603050405020304" pitchFamily="18" charset="0"/>
              </a:rPr>
              <a:t>://</a:t>
            </a:r>
            <a:r>
              <a:rPr lang="en-US" sz="2500" dirty="0" smtClean="0">
                <a:latin typeface="Times New Roman" panose="02020603050405020304" pitchFamily="18" charset="0"/>
                <a:cs typeface="Times New Roman" panose="02020603050405020304" pitchFamily="18" charset="0"/>
              </a:rPr>
              <a:t>www.efrainmaps.es/descargas-gratuitas/mundo</a:t>
            </a:r>
          </a:p>
          <a:p>
            <a:pPr marL="0" indent="0" algn="just">
              <a:buNone/>
            </a:pPr>
            <a:r>
              <a:rPr lang="en-US" sz="2500" dirty="0">
                <a:latin typeface="Times New Roman" panose="02020603050405020304" pitchFamily="18" charset="0"/>
                <a:cs typeface="Times New Roman" panose="02020603050405020304" pitchFamily="18" charset="0"/>
              </a:rPr>
              <a:t>	http://download.geofabrik.de/asia.html</a:t>
            </a:r>
          </a:p>
        </p:txBody>
      </p:sp>
    </p:spTree>
    <p:extLst>
      <p:ext uri="{BB962C8B-B14F-4D97-AF65-F5344CB8AC3E}">
        <p14:creationId xmlns:p14="http://schemas.microsoft.com/office/powerpoint/2010/main" val="177823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355" y="863984"/>
            <a:ext cx="8191241" cy="539303"/>
          </a:xfrm>
        </p:spPr>
        <p:txBody>
          <a:bodyPr>
            <a:noAutofit/>
          </a:bodyPr>
          <a:lstStyle/>
          <a:p>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đường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quốc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lộ</a:t>
            </a:r>
            <a:r>
              <a:rPr lang="en-US" sz="2400" b="1" dirty="0">
                <a:latin typeface="Times New Roman" panose="02020603050405020304" pitchFamily="18" charset="0"/>
                <a:cs typeface="Times New Roman" panose="02020603050405020304" pitchFamily="18" charset="0"/>
              </a:rPr>
              <a:t> 1 </a:t>
            </a:r>
            <a:r>
              <a:rPr lang="en-US" sz="2400" b="1" dirty="0" err="1">
                <a:latin typeface="Times New Roman" panose="02020603050405020304" pitchFamily="18" charset="0"/>
                <a:cs typeface="Times New Roman" panose="02020603050405020304" pitchFamily="18" charset="0"/>
              </a:rPr>
              <a:t>được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tiến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như</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sau</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720800" y="1403287"/>
            <a:ext cx="6028665" cy="5884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sz="2000" dirty="0" err="1">
                <a:latin typeface="Times New Roman" panose="02020603050405020304" pitchFamily="18" charset="0"/>
                <a:cs typeface="Times New Roman" panose="02020603050405020304" pitchFamily="18" charset="0"/>
              </a:rPr>
              <a:t>N</a:t>
            </a:r>
            <a:r>
              <a:rPr lang="en-US" sz="2000" dirty="0" err="1" smtClean="0">
                <a:latin typeface="Times New Roman" panose="02020603050405020304" pitchFamily="18" charset="0"/>
                <a:cs typeface="Times New Roman" panose="02020603050405020304" pitchFamily="18" charset="0"/>
              </a:rPr>
              <a:t>hập</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lộ</a:t>
            </a:r>
            <a:r>
              <a:rPr lang="en-US" sz="2000" dirty="0">
                <a:latin typeface="Times New Roman" panose="02020603050405020304" pitchFamily="18" charset="0"/>
                <a:cs typeface="Times New Roman" panose="02020603050405020304" pitchFamily="18" charset="0"/>
              </a:rPr>
              <a:t> 1A’ OR “name” =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lộ</a:t>
            </a:r>
            <a:r>
              <a:rPr lang="en-US" sz="2000" dirty="0">
                <a:latin typeface="Times New Roman" panose="02020603050405020304" pitchFamily="18" charset="0"/>
                <a:cs typeface="Times New Roman" panose="02020603050405020304" pitchFamily="18" charset="0"/>
              </a:rPr>
              <a:t> 1’</a:t>
            </a:r>
          </a:p>
        </p:txBody>
      </p:sp>
      <p:pic>
        <p:nvPicPr>
          <p:cNvPr id="7" name="Picture 6"/>
          <p:cNvPicPr/>
          <p:nvPr/>
        </p:nvPicPr>
        <p:blipFill rotWithShape="1">
          <a:blip r:embed="rId2"/>
          <a:srcRect l="40932" t="10636" r="30235" b="29060"/>
          <a:stretch/>
        </p:blipFill>
        <p:spPr bwMode="auto">
          <a:xfrm>
            <a:off x="4555293" y="1980695"/>
            <a:ext cx="1970923" cy="2318876"/>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8" name="Picture 7"/>
          <p:cNvPicPr/>
          <p:nvPr/>
        </p:nvPicPr>
        <p:blipFill rotWithShape="1">
          <a:blip r:embed="rId3"/>
          <a:srcRect l="21226" t="9655" r="11052" b="11075"/>
          <a:stretch/>
        </p:blipFill>
        <p:spPr bwMode="auto">
          <a:xfrm>
            <a:off x="8328629" y="2018023"/>
            <a:ext cx="2888615" cy="1901737"/>
          </a:xfrm>
          <a:prstGeom prst="rect">
            <a:avLst/>
          </a:prstGeom>
          <a:ln w="6350">
            <a:solidFill>
              <a:schemeClr val="tx1"/>
            </a:solidFill>
          </a:ln>
          <a:extLst>
            <a:ext uri="{53640926-AAD7-44D8-BBD7-CCE9431645EC}">
              <a14:shadowObscured xmlns:a14="http://schemas.microsoft.com/office/drawing/2010/main"/>
            </a:ext>
          </a:extLst>
        </p:spPr>
      </p:pic>
      <p:pic>
        <p:nvPicPr>
          <p:cNvPr id="9" name="Picture 8"/>
          <p:cNvPicPr/>
          <p:nvPr/>
        </p:nvPicPr>
        <p:blipFill rotWithShape="1">
          <a:blip r:embed="rId4"/>
          <a:srcRect l="42122" t="26034" r="12131" b="17067"/>
          <a:stretch/>
        </p:blipFill>
        <p:spPr bwMode="auto">
          <a:xfrm>
            <a:off x="8521689" y="4748059"/>
            <a:ext cx="2749673" cy="1923920"/>
          </a:xfrm>
          <a:prstGeom prst="rect">
            <a:avLst/>
          </a:prstGeom>
          <a:ln w="6350">
            <a:solidFill>
              <a:schemeClr val="tx1"/>
            </a:solidFill>
          </a:ln>
          <a:extLst>
            <a:ext uri="{53640926-AAD7-44D8-BBD7-CCE9431645EC}">
              <a14:shadowObscured xmlns:a14="http://schemas.microsoft.com/office/drawing/2010/main"/>
            </a:ext>
          </a:extLst>
        </p:spPr>
      </p:pic>
      <p:pic>
        <p:nvPicPr>
          <p:cNvPr id="10" name="Picture 9"/>
          <p:cNvPicPr/>
          <p:nvPr/>
        </p:nvPicPr>
        <p:blipFill rotWithShape="1">
          <a:blip r:embed="rId5"/>
          <a:srcRect l="22213" t="2634" r="23642" b="11075"/>
          <a:stretch/>
        </p:blipFill>
        <p:spPr bwMode="auto">
          <a:xfrm>
            <a:off x="4555293" y="4520290"/>
            <a:ext cx="2524517" cy="2263211"/>
          </a:xfrm>
          <a:prstGeom prst="rect">
            <a:avLst/>
          </a:prstGeom>
          <a:ln w="6350">
            <a:solidFill>
              <a:schemeClr val="tx1"/>
            </a:solidFill>
          </a:ln>
          <a:extLst>
            <a:ext uri="{53640926-AAD7-44D8-BBD7-CCE9431645EC}">
              <a14:shadowObscured xmlns:a14="http://schemas.microsoft.com/office/drawing/2010/main"/>
            </a:ext>
          </a:extLst>
        </p:spPr>
      </p:pic>
      <p:cxnSp>
        <p:nvCxnSpPr>
          <p:cNvPr id="14" name="Straight Arrow Connector 13"/>
          <p:cNvCxnSpPr/>
          <p:nvPr/>
        </p:nvCxnSpPr>
        <p:spPr>
          <a:xfrm>
            <a:off x="3386574" y="3140133"/>
            <a:ext cx="697116"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a:off x="10116146" y="4097833"/>
            <a:ext cx="1" cy="47215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a:off x="7079810" y="3140133"/>
            <a:ext cx="614588"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19" name="Picture 18"/>
          <p:cNvPicPr/>
          <p:nvPr/>
        </p:nvPicPr>
        <p:blipFill rotWithShape="1">
          <a:blip r:embed="rId6"/>
          <a:srcRect l="20833" t="18234" r="25106" b="7313"/>
          <a:stretch/>
        </p:blipFill>
        <p:spPr bwMode="auto">
          <a:xfrm>
            <a:off x="703390" y="2207039"/>
            <a:ext cx="2408906" cy="1866188"/>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22" name="Straight Arrow Connector 21"/>
          <p:cNvCxnSpPr/>
          <p:nvPr/>
        </p:nvCxnSpPr>
        <p:spPr>
          <a:xfrm flipH="1">
            <a:off x="7477115" y="5482819"/>
            <a:ext cx="634790"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7" name="Title 1"/>
          <p:cNvSpPr>
            <a:spLocks noGrp="1"/>
          </p:cNvSpPr>
          <p:nvPr>
            <p:ph type="title"/>
          </p:nvPr>
        </p:nvSpPr>
        <p:spPr>
          <a:xfrm>
            <a:off x="571306" y="177442"/>
            <a:ext cx="10437707" cy="782225"/>
          </a:xfrm>
        </p:spPr>
        <p:txBody>
          <a:bodyPr>
            <a:normAutofit/>
          </a:bodyPr>
          <a:lstStyle/>
          <a:p>
            <a:r>
              <a:rPr lang="en-US" sz="3500" b="1" dirty="0" smtClean="0">
                <a:latin typeface="Times New Roman" panose="02020603050405020304" pitchFamily="18" charset="0"/>
                <a:cs typeface="Times New Roman" panose="02020603050405020304" pitchFamily="18" charset="0"/>
              </a:rPr>
              <a:t>1. Thu </a:t>
            </a:r>
            <a:r>
              <a:rPr lang="en-US" sz="3500" b="1" dirty="0" err="1" smtClean="0">
                <a:latin typeface="Times New Roman" panose="02020603050405020304" pitchFamily="18" charset="0"/>
                <a:cs typeface="Times New Roman" panose="02020603050405020304" pitchFamily="18" charset="0"/>
              </a:rPr>
              <a:t>thập</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và</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31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355" y="863984"/>
            <a:ext cx="8191241" cy="539303"/>
          </a:xfrm>
        </p:spPr>
        <p:txBody>
          <a:bodyPr>
            <a:noAutofit/>
          </a:bodyPr>
          <a:lstStyle/>
          <a:p>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thủ</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đô</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được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tiến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như</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sau</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720800" y="1403287"/>
            <a:ext cx="6028665" cy="5884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sz="2000" dirty="0" err="1">
                <a:latin typeface="Times New Roman" panose="02020603050405020304" pitchFamily="18" charset="0"/>
                <a:cs typeface="Times New Roman" panose="02020603050405020304" pitchFamily="18" charset="0"/>
              </a:rPr>
              <a:t>N</a:t>
            </a:r>
            <a:r>
              <a:rPr lang="en-US" sz="2000" dirty="0" err="1" smtClean="0">
                <a:latin typeface="Times New Roman" panose="02020603050405020304" pitchFamily="18" charset="0"/>
                <a:cs typeface="Times New Roman" panose="02020603050405020304" pitchFamily="18" charset="0"/>
              </a:rPr>
              <a:t>hập</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“CAPITAL” = ‘S’ </a:t>
            </a:r>
          </a:p>
        </p:txBody>
      </p:sp>
      <p:cxnSp>
        <p:nvCxnSpPr>
          <p:cNvPr id="14" name="Straight Arrow Connector 13"/>
          <p:cNvCxnSpPr/>
          <p:nvPr/>
        </p:nvCxnSpPr>
        <p:spPr>
          <a:xfrm>
            <a:off x="4192931" y="2869946"/>
            <a:ext cx="569195"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a:off x="10051480" y="4145495"/>
            <a:ext cx="1" cy="47215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flipH="1" flipV="1">
            <a:off x="7139212" y="5734484"/>
            <a:ext cx="1208083" cy="649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12" name="Picture 11"/>
          <p:cNvPicPr/>
          <p:nvPr/>
        </p:nvPicPr>
        <p:blipFill rotWithShape="1">
          <a:blip r:embed="rId2"/>
          <a:srcRect l="21143" t="17994" r="1493" b="11897"/>
          <a:stretch/>
        </p:blipFill>
        <p:spPr bwMode="auto">
          <a:xfrm>
            <a:off x="720800" y="2089829"/>
            <a:ext cx="3287732" cy="1675671"/>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7" name="Picture 16"/>
          <p:cNvPicPr/>
          <p:nvPr/>
        </p:nvPicPr>
        <p:blipFill rotWithShape="1">
          <a:blip r:embed="rId3"/>
          <a:srcRect l="65158" t="12874" r="5795" b="17364"/>
          <a:stretch/>
        </p:blipFill>
        <p:spPr bwMode="auto">
          <a:xfrm>
            <a:off x="4946525" y="1654895"/>
            <a:ext cx="2192686" cy="2962753"/>
          </a:xfrm>
          <a:prstGeom prst="rect">
            <a:avLst/>
          </a:prstGeom>
          <a:ln w="6350">
            <a:solidFill>
              <a:schemeClr val="tx1"/>
            </a:solidFill>
          </a:ln>
          <a:extLst>
            <a:ext uri="{53640926-AAD7-44D8-BBD7-CCE9431645EC}">
              <a14:shadowObscured xmlns:a14="http://schemas.microsoft.com/office/drawing/2010/main"/>
            </a:ext>
          </a:extLst>
        </p:spPr>
      </p:pic>
      <p:cxnSp>
        <p:nvCxnSpPr>
          <p:cNvPr id="19" name="Straight Arrow Connector 18"/>
          <p:cNvCxnSpPr/>
          <p:nvPr/>
        </p:nvCxnSpPr>
        <p:spPr>
          <a:xfrm>
            <a:off x="7358626" y="2869946"/>
            <a:ext cx="569195"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20" name="Picture 19"/>
          <p:cNvPicPr/>
          <p:nvPr/>
        </p:nvPicPr>
        <p:blipFill rotWithShape="1">
          <a:blip r:embed="rId4"/>
          <a:srcRect l="21267" t="18285" r="1552" b="12818"/>
          <a:stretch/>
        </p:blipFill>
        <p:spPr bwMode="auto">
          <a:xfrm>
            <a:off x="8147236" y="2025286"/>
            <a:ext cx="3520285" cy="1767372"/>
          </a:xfrm>
          <a:prstGeom prst="rect">
            <a:avLst/>
          </a:prstGeom>
          <a:ln w="6350">
            <a:solidFill>
              <a:schemeClr val="tx1"/>
            </a:solidFill>
          </a:ln>
          <a:extLst>
            <a:ext uri="{53640926-AAD7-44D8-BBD7-CCE9431645EC}">
              <a14:shadowObscured xmlns:a14="http://schemas.microsoft.com/office/drawing/2010/main"/>
            </a:ext>
          </a:extLst>
        </p:spPr>
      </p:pic>
      <p:pic>
        <p:nvPicPr>
          <p:cNvPr id="21" name="Picture 20"/>
          <p:cNvPicPr/>
          <p:nvPr/>
        </p:nvPicPr>
        <p:blipFill rotWithShape="1">
          <a:blip r:embed="rId5"/>
          <a:srcRect l="42205" t="26329" r="12212" b="17072"/>
          <a:stretch/>
        </p:blipFill>
        <p:spPr bwMode="auto">
          <a:xfrm>
            <a:off x="8697841" y="4789283"/>
            <a:ext cx="2707278" cy="1890400"/>
          </a:xfrm>
          <a:prstGeom prst="rect">
            <a:avLst/>
          </a:prstGeom>
          <a:ln w="6350">
            <a:solidFill>
              <a:schemeClr val="tx1"/>
            </a:solidFill>
          </a:ln>
          <a:extLst>
            <a:ext uri="{53640926-AAD7-44D8-BBD7-CCE9431645EC}">
              <a14:shadowObscured xmlns:a14="http://schemas.microsoft.com/office/drawing/2010/main"/>
            </a:ext>
          </a:extLst>
        </p:spPr>
      </p:pic>
      <p:pic>
        <p:nvPicPr>
          <p:cNvPr id="5" name="Picture 4"/>
          <p:cNvPicPr>
            <a:picLocks noChangeAspect="1"/>
          </p:cNvPicPr>
          <p:nvPr/>
        </p:nvPicPr>
        <p:blipFill>
          <a:blip r:embed="rId6"/>
          <a:stretch>
            <a:fillRect/>
          </a:stretch>
        </p:blipFill>
        <p:spPr>
          <a:xfrm>
            <a:off x="2364666" y="4802277"/>
            <a:ext cx="4080934" cy="1877406"/>
          </a:xfrm>
          <a:prstGeom prst="rect">
            <a:avLst/>
          </a:prstGeom>
          <a:ln w="6350">
            <a:solidFill>
              <a:schemeClr val="tx1"/>
            </a:solidFill>
          </a:ln>
        </p:spPr>
      </p:pic>
      <p:sp>
        <p:nvSpPr>
          <p:cNvPr id="16" name="Title 1"/>
          <p:cNvSpPr>
            <a:spLocks noGrp="1"/>
          </p:cNvSpPr>
          <p:nvPr>
            <p:ph type="title"/>
          </p:nvPr>
        </p:nvSpPr>
        <p:spPr>
          <a:xfrm>
            <a:off x="571306" y="177442"/>
            <a:ext cx="10437707" cy="782225"/>
          </a:xfrm>
        </p:spPr>
        <p:txBody>
          <a:bodyPr>
            <a:normAutofit/>
          </a:bodyPr>
          <a:lstStyle/>
          <a:p>
            <a:r>
              <a:rPr lang="en-US" sz="3500" b="1" dirty="0" smtClean="0">
                <a:latin typeface="Times New Roman" panose="02020603050405020304" pitchFamily="18" charset="0"/>
                <a:cs typeface="Times New Roman" panose="02020603050405020304" pitchFamily="18" charset="0"/>
              </a:rPr>
              <a:t>1. Thu </a:t>
            </a:r>
            <a:r>
              <a:rPr lang="en-US" sz="3500" b="1" dirty="0" err="1" smtClean="0">
                <a:latin typeface="Times New Roman" panose="02020603050405020304" pitchFamily="18" charset="0"/>
                <a:cs typeface="Times New Roman" panose="02020603050405020304" pitchFamily="18" charset="0"/>
              </a:rPr>
              <a:t>thập</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và</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30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260" y="863984"/>
            <a:ext cx="9245873" cy="946709"/>
          </a:xfrm>
        </p:spPr>
        <p:txBody>
          <a:bodyPr>
            <a:noAutofit/>
          </a:bodyPr>
          <a:lstStyle/>
          <a:p>
            <a:pPr algn="just"/>
            <a:r>
              <a:rPr lang="en-US" sz="2000" b="1" dirty="0" err="1">
                <a:latin typeface="Times New Roman" panose="02020603050405020304" pitchFamily="18" charset="0"/>
                <a:cs typeface="Times New Roman" panose="02020603050405020304" pitchFamily="18" charset="0"/>
              </a:rPr>
              <a:t>Quá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trình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thập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lý</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lớp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đổi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được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hành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như</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sau</a:t>
            </a:r>
            <a:r>
              <a:rPr lang="en-US" sz="2000" b="1"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algn="just"/>
            <a:r>
              <a:rPr lang="en-US" sz="2000" dirty="0" err="1" smtClean="0">
                <a:latin typeface="Times New Roman" panose="02020603050405020304" pitchFamily="18" charset="0"/>
                <a:cs typeface="Times New Roman" panose="02020603050405020304" pitchFamily="18" charset="0"/>
              </a:rPr>
              <a:t>Tạo</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bảng</a:t>
            </a:r>
            <a:r>
              <a:rPr lang="en-US" sz="2000" dirty="0">
                <a:latin typeface="Times New Roman" panose="02020603050405020304" pitchFamily="18" charset="0"/>
                <a:cs typeface="Times New Roman" panose="02020603050405020304" pitchFamily="18" charset="0"/>
              </a:rPr>
              <a:t> excel *.</a:t>
            </a:r>
            <a:r>
              <a:rPr lang="en-US" sz="2000" dirty="0" err="1">
                <a:latin typeface="Times New Roman" panose="02020603050405020304" pitchFamily="18" charset="0"/>
                <a:cs typeface="Times New Roman" panose="02020603050405020304" pitchFamily="18" charset="0"/>
              </a:rPr>
              <a:t>xlsx</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kịch</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bản</a:t>
            </a:r>
            <a:endParaRPr lang="en-US" sz="2000" dirty="0" smtClean="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srcRect r="28724" b="12928"/>
          <a:stretch/>
        </p:blipFill>
        <p:spPr bwMode="auto">
          <a:xfrm>
            <a:off x="2912932" y="1810693"/>
            <a:ext cx="6937237" cy="4766946"/>
          </a:xfrm>
          <a:prstGeom prst="rect">
            <a:avLst/>
          </a:prstGeom>
          <a:ln w="6350">
            <a:solidFill>
              <a:schemeClr val="tx1"/>
            </a:solidFill>
          </a:ln>
          <a:extLst>
            <a:ext uri="{53640926-AAD7-44D8-BBD7-CCE9431645EC}">
              <a14:shadowObscured xmlns:a14="http://schemas.microsoft.com/office/drawing/2010/main"/>
            </a:ext>
          </a:extLst>
        </p:spPr>
      </p:pic>
      <p:sp>
        <p:nvSpPr>
          <p:cNvPr id="6" name="Title 1"/>
          <p:cNvSpPr>
            <a:spLocks noGrp="1"/>
          </p:cNvSpPr>
          <p:nvPr>
            <p:ph type="title"/>
          </p:nvPr>
        </p:nvSpPr>
        <p:spPr>
          <a:xfrm>
            <a:off x="571306" y="177442"/>
            <a:ext cx="10437707" cy="782225"/>
          </a:xfrm>
        </p:spPr>
        <p:txBody>
          <a:bodyPr>
            <a:normAutofit/>
          </a:bodyPr>
          <a:lstStyle/>
          <a:p>
            <a:r>
              <a:rPr lang="en-US" sz="3500" b="1" dirty="0" smtClean="0">
                <a:latin typeface="Times New Roman" panose="02020603050405020304" pitchFamily="18" charset="0"/>
                <a:cs typeface="Times New Roman" panose="02020603050405020304" pitchFamily="18" charset="0"/>
              </a:rPr>
              <a:t>1. Thu </a:t>
            </a:r>
            <a:r>
              <a:rPr lang="en-US" sz="3500" b="1" dirty="0" err="1" smtClean="0">
                <a:latin typeface="Times New Roman" panose="02020603050405020304" pitchFamily="18" charset="0"/>
                <a:cs typeface="Times New Roman" panose="02020603050405020304" pitchFamily="18" charset="0"/>
              </a:rPr>
              <a:t>thập</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và</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8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260" y="863984"/>
            <a:ext cx="8191241" cy="539303"/>
          </a:xfrm>
        </p:spPr>
        <p:txBody>
          <a:bodyPr>
            <a:noAutofit/>
          </a:bodyPr>
          <a:lstStyle/>
          <a:p>
            <a:pPr algn="just"/>
            <a:r>
              <a:rPr lang="en-US" sz="2400" dirty="0">
                <a:latin typeface="Times New Roman" panose="02020603050405020304" pitchFamily="18" charset="0"/>
                <a:cs typeface="Times New Roman" panose="02020603050405020304" pitchFamily="18" charset="0"/>
              </a:rPr>
              <a:t>Thu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ArcGis</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2"/>
          <a:srcRect r="32209" b="12976"/>
          <a:stretch/>
        </p:blipFill>
        <p:spPr bwMode="auto">
          <a:xfrm>
            <a:off x="907465" y="1921177"/>
            <a:ext cx="4067495" cy="2936674"/>
          </a:xfrm>
          <a:prstGeom prst="rect">
            <a:avLst/>
          </a:prstGeom>
          <a:ln w="6350">
            <a:solidFill>
              <a:schemeClr val="tx1"/>
            </a:solidFill>
          </a:ln>
          <a:extLst>
            <a:ext uri="{53640926-AAD7-44D8-BBD7-CCE9431645EC}">
              <a14:shadowObscured xmlns:a14="http://schemas.microsoft.com/office/drawing/2010/main"/>
            </a:ext>
          </a:extLst>
        </p:spPr>
      </p:pic>
      <p:cxnSp>
        <p:nvCxnSpPr>
          <p:cNvPr id="9" name="Straight Arrow Connector 8"/>
          <p:cNvCxnSpPr/>
          <p:nvPr/>
        </p:nvCxnSpPr>
        <p:spPr>
          <a:xfrm flipV="1">
            <a:off x="5950347" y="2912154"/>
            <a:ext cx="877010" cy="36213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p:nvPr/>
        </p:nvCxnSpPr>
        <p:spPr>
          <a:xfrm flipH="1">
            <a:off x="9102217" y="3804583"/>
            <a:ext cx="1927" cy="47078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4" name="Picture 3"/>
          <p:cNvPicPr>
            <a:picLocks noChangeAspect="1"/>
          </p:cNvPicPr>
          <p:nvPr/>
        </p:nvPicPr>
        <p:blipFill>
          <a:blip r:embed="rId3"/>
          <a:stretch>
            <a:fillRect/>
          </a:stretch>
        </p:blipFill>
        <p:spPr>
          <a:xfrm>
            <a:off x="7815906" y="4561215"/>
            <a:ext cx="3396892" cy="1926478"/>
          </a:xfrm>
          <a:prstGeom prst="rect">
            <a:avLst/>
          </a:prstGeom>
          <a:ln w="6350">
            <a:solidFill>
              <a:schemeClr val="tx1"/>
            </a:solidFill>
          </a:ln>
        </p:spPr>
      </p:pic>
      <p:pic>
        <p:nvPicPr>
          <p:cNvPr id="5" name="Picture 4"/>
          <p:cNvPicPr>
            <a:picLocks noChangeAspect="1"/>
          </p:cNvPicPr>
          <p:nvPr/>
        </p:nvPicPr>
        <p:blipFill>
          <a:blip r:embed="rId4"/>
          <a:stretch>
            <a:fillRect/>
          </a:stretch>
        </p:blipFill>
        <p:spPr>
          <a:xfrm>
            <a:off x="7235628" y="980102"/>
            <a:ext cx="3837653" cy="2614721"/>
          </a:xfrm>
          <a:prstGeom prst="rect">
            <a:avLst/>
          </a:prstGeom>
        </p:spPr>
      </p:pic>
      <p:sp>
        <p:nvSpPr>
          <p:cNvPr id="11" name="Title 1"/>
          <p:cNvSpPr>
            <a:spLocks noGrp="1"/>
          </p:cNvSpPr>
          <p:nvPr>
            <p:ph type="title"/>
          </p:nvPr>
        </p:nvSpPr>
        <p:spPr>
          <a:xfrm>
            <a:off x="571306" y="177442"/>
            <a:ext cx="10437707" cy="782225"/>
          </a:xfrm>
        </p:spPr>
        <p:txBody>
          <a:bodyPr>
            <a:normAutofit/>
          </a:bodyPr>
          <a:lstStyle/>
          <a:p>
            <a:r>
              <a:rPr lang="en-US" sz="3500" b="1" dirty="0" smtClean="0">
                <a:latin typeface="Times New Roman" panose="02020603050405020304" pitchFamily="18" charset="0"/>
                <a:cs typeface="Times New Roman" panose="02020603050405020304" pitchFamily="18" charset="0"/>
              </a:rPr>
              <a:t>1. Thu </a:t>
            </a:r>
            <a:r>
              <a:rPr lang="en-US" sz="3500" b="1" dirty="0" err="1" smtClean="0">
                <a:latin typeface="Times New Roman" panose="02020603050405020304" pitchFamily="18" charset="0"/>
                <a:cs typeface="Times New Roman" panose="02020603050405020304" pitchFamily="18" charset="0"/>
              </a:rPr>
              <a:t>thập</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và</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939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2"/>
          <a:srcRect r="32703" b="12245"/>
          <a:stretch/>
        </p:blipFill>
        <p:spPr bwMode="auto">
          <a:xfrm>
            <a:off x="1289587" y="1463471"/>
            <a:ext cx="4314267" cy="3164299"/>
          </a:xfrm>
          <a:prstGeom prst="rect">
            <a:avLst/>
          </a:prstGeom>
          <a:ln w="6350">
            <a:solidFill>
              <a:schemeClr val="tx1"/>
            </a:solidFill>
          </a:ln>
          <a:extLst>
            <a:ext uri="{53640926-AAD7-44D8-BBD7-CCE9431645EC}">
              <a14:shadowObscured xmlns:a14="http://schemas.microsoft.com/office/drawing/2010/main"/>
            </a:ext>
          </a:extLst>
        </p:spPr>
      </p:pic>
      <p:pic>
        <p:nvPicPr>
          <p:cNvPr id="8" name="Picture 7"/>
          <p:cNvPicPr/>
          <p:nvPr/>
        </p:nvPicPr>
        <p:blipFill rotWithShape="1">
          <a:blip r:embed="rId3"/>
          <a:srcRect l="34396" t="4682" r="34019" b="11074"/>
          <a:stretch/>
        </p:blipFill>
        <p:spPr bwMode="auto">
          <a:xfrm>
            <a:off x="7672890" y="1049944"/>
            <a:ext cx="2157010" cy="3104724"/>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9" name="Straight Arrow Connector 8"/>
          <p:cNvCxnSpPr/>
          <p:nvPr/>
        </p:nvCxnSpPr>
        <p:spPr>
          <a:xfrm>
            <a:off x="5895921" y="3121048"/>
            <a:ext cx="812591" cy="306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p:nvPr/>
        </p:nvCxnSpPr>
        <p:spPr>
          <a:xfrm flipH="1">
            <a:off x="7672890" y="4420064"/>
            <a:ext cx="951388" cy="44301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12" name="Picture 11"/>
          <p:cNvPicPr/>
          <p:nvPr/>
        </p:nvPicPr>
        <p:blipFill rotWithShape="1">
          <a:blip r:embed="rId4"/>
          <a:srcRect r="13729" b="13621"/>
          <a:stretch/>
        </p:blipFill>
        <p:spPr bwMode="auto">
          <a:xfrm>
            <a:off x="4019321" y="4841875"/>
            <a:ext cx="3273324" cy="1843424"/>
          </a:xfrm>
          <a:prstGeom prst="rect">
            <a:avLst/>
          </a:prstGeom>
          <a:ln w="6350">
            <a:solidFill>
              <a:schemeClr val="tx1"/>
            </a:solidFill>
          </a:ln>
          <a:extLst>
            <a:ext uri="{53640926-AAD7-44D8-BBD7-CCE9431645EC}">
              <a14:shadowObscured xmlns:a14="http://schemas.microsoft.com/office/drawing/2010/main"/>
            </a:ext>
          </a:extLst>
        </p:spPr>
      </p:pic>
      <p:sp>
        <p:nvSpPr>
          <p:cNvPr id="11" name="Title 1"/>
          <p:cNvSpPr>
            <a:spLocks noGrp="1"/>
          </p:cNvSpPr>
          <p:nvPr>
            <p:ph type="title"/>
          </p:nvPr>
        </p:nvSpPr>
        <p:spPr>
          <a:xfrm>
            <a:off x="571306" y="177442"/>
            <a:ext cx="10437707" cy="782225"/>
          </a:xfrm>
        </p:spPr>
        <p:txBody>
          <a:bodyPr>
            <a:normAutofit/>
          </a:bodyPr>
          <a:lstStyle/>
          <a:p>
            <a:r>
              <a:rPr lang="en-US" sz="3500" b="1" dirty="0" smtClean="0">
                <a:latin typeface="Times New Roman" panose="02020603050405020304" pitchFamily="18" charset="0"/>
                <a:cs typeface="Times New Roman" panose="02020603050405020304" pitchFamily="18" charset="0"/>
              </a:rPr>
              <a:t>1. Thu </a:t>
            </a:r>
            <a:r>
              <a:rPr lang="en-US" sz="3500" b="1" dirty="0" err="1" smtClean="0">
                <a:latin typeface="Times New Roman" panose="02020603050405020304" pitchFamily="18" charset="0"/>
                <a:cs typeface="Times New Roman" panose="02020603050405020304" pitchFamily="18" charset="0"/>
              </a:rPr>
              <a:t>thập</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và</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33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260" y="863984"/>
            <a:ext cx="9952043" cy="1061551"/>
          </a:xfrm>
        </p:spPr>
        <p:txBody>
          <a:bodyPr>
            <a:noAutofit/>
          </a:bodyPr>
          <a:lstStyle/>
          <a:p>
            <a:r>
              <a:rPr lang="en-US" sz="2400" dirty="0" err="1" smtClean="0">
                <a:latin typeface="Times New Roman" panose="02020603050405020304" pitchFamily="18" charset="0"/>
                <a:cs typeface="Times New Roman" panose="02020603050405020304" pitchFamily="18" charset="0"/>
              </a:rPr>
              <a:t>Kết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quả</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tỉnh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thành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được</a:t>
            </a:r>
            <a:r>
              <a:rPr lang="en-US" sz="2400" dirty="0" smtClean="0">
                <a:latin typeface="Times New Roman" panose="02020603050405020304" pitchFamily="18" charset="0"/>
                <a:cs typeface="Times New Roman" panose="02020603050405020304" pitchFamily="18" charset="0"/>
              </a:rPr>
              <a:t> Join </a:t>
            </a:r>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nhiệt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độ</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lượng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mưa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sẽ</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thành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lớp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BienDoi</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quả</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2"/>
          <a:srcRect r="13729" b="13621"/>
          <a:stretch/>
        </p:blipFill>
        <p:spPr bwMode="auto">
          <a:xfrm>
            <a:off x="2534970" y="1997094"/>
            <a:ext cx="7974133" cy="4490758"/>
          </a:xfrm>
          <a:prstGeom prst="rect">
            <a:avLst/>
          </a:prstGeom>
          <a:ln w="6350">
            <a:solidFill>
              <a:schemeClr val="tx1"/>
            </a:solidFill>
          </a:ln>
          <a:extLst>
            <a:ext uri="{53640926-AAD7-44D8-BBD7-CCE9431645EC}">
              <a14:shadowObscured xmlns:a14="http://schemas.microsoft.com/office/drawing/2010/main"/>
            </a:ext>
          </a:extLst>
        </p:spPr>
      </p:pic>
      <p:sp>
        <p:nvSpPr>
          <p:cNvPr id="6" name="Title 1"/>
          <p:cNvSpPr>
            <a:spLocks noGrp="1"/>
          </p:cNvSpPr>
          <p:nvPr>
            <p:ph type="title"/>
          </p:nvPr>
        </p:nvSpPr>
        <p:spPr>
          <a:xfrm>
            <a:off x="571306" y="177442"/>
            <a:ext cx="10437707" cy="782225"/>
          </a:xfrm>
        </p:spPr>
        <p:txBody>
          <a:bodyPr>
            <a:normAutofit/>
          </a:bodyPr>
          <a:lstStyle/>
          <a:p>
            <a:r>
              <a:rPr lang="en-US" sz="3500" b="1" dirty="0" smtClean="0">
                <a:latin typeface="Times New Roman" panose="02020603050405020304" pitchFamily="18" charset="0"/>
                <a:cs typeface="Times New Roman" panose="02020603050405020304" pitchFamily="18" charset="0"/>
              </a:rPr>
              <a:t>1. Thu </a:t>
            </a:r>
            <a:r>
              <a:rPr lang="en-US" sz="3500" b="1" dirty="0" err="1" smtClean="0">
                <a:latin typeface="Times New Roman" panose="02020603050405020304" pitchFamily="18" charset="0"/>
                <a:cs typeface="Times New Roman" panose="02020603050405020304" pitchFamily="18" charset="0"/>
              </a:rPr>
              <a:t>thập</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và</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75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Biên</a:t>
            </a:r>
            <a:r>
              <a:rPr lang="en-US" sz="3500" b="1" dirty="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tập</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bản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đồ</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8191241" cy="937656"/>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Sử</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phần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mềm</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QGIS</a:t>
            </a:r>
          </a:p>
          <a:p>
            <a:pPr algn="just"/>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srcRect b="4793"/>
          <a:stretch/>
        </p:blipFill>
        <p:spPr bwMode="auto">
          <a:xfrm>
            <a:off x="767260" y="2344847"/>
            <a:ext cx="6458669" cy="3458424"/>
          </a:xfrm>
          <a:prstGeom prst="rect">
            <a:avLst/>
          </a:prstGeom>
          <a:ln w="6350">
            <a:solidFill>
              <a:schemeClr val="tx1"/>
            </a:solidFill>
          </a:ln>
          <a:extLst>
            <a:ext uri="{53640926-AAD7-44D8-BBD7-CCE9431645EC}">
              <a14:shadowObscured xmlns:a14="http://schemas.microsoft.com/office/drawing/2010/main"/>
            </a:ext>
          </a:extLst>
        </p:spPr>
      </p:pic>
      <p:pic>
        <p:nvPicPr>
          <p:cNvPr id="6" name="Picture 5"/>
          <p:cNvPicPr/>
          <p:nvPr/>
        </p:nvPicPr>
        <p:blipFill rotWithShape="1">
          <a:blip r:embed="rId3"/>
          <a:srcRect l="1111" t="1575" r="2459" b="2595"/>
          <a:stretch/>
        </p:blipFill>
        <p:spPr bwMode="auto">
          <a:xfrm>
            <a:off x="7964274" y="994975"/>
            <a:ext cx="3848884" cy="2699743"/>
          </a:xfrm>
          <a:prstGeom prst="rect">
            <a:avLst/>
          </a:prstGeom>
          <a:ln w="6350">
            <a:solidFill>
              <a:schemeClr val="tx1"/>
            </a:solidFill>
          </a:ln>
          <a:extLst>
            <a:ext uri="{53640926-AAD7-44D8-BBD7-CCE9431645EC}">
              <a14:shadowObscured xmlns:a14="http://schemas.microsoft.com/office/drawing/2010/main"/>
            </a:ext>
          </a:extLst>
        </p:spPr>
      </p:pic>
      <p:cxnSp>
        <p:nvCxnSpPr>
          <p:cNvPr id="7" name="Straight Arrow Connector 6"/>
          <p:cNvCxnSpPr/>
          <p:nvPr/>
        </p:nvCxnSpPr>
        <p:spPr>
          <a:xfrm flipV="1">
            <a:off x="7643465" y="3911097"/>
            <a:ext cx="1093129" cy="73932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28559C-CEBA-42BF-BBC3-0D39B3C22109}"/>
              </a:ext>
            </a:extLst>
          </p:cNvPr>
          <p:cNvSpPr>
            <a:spLocks noGrp="1"/>
          </p:cNvSpPr>
          <p:nvPr>
            <p:ph type="title"/>
          </p:nvPr>
        </p:nvSpPr>
        <p:spPr>
          <a:xfrm>
            <a:off x="677334" y="571100"/>
            <a:ext cx="8596668" cy="1320800"/>
          </a:xfrm>
        </p:spPr>
        <p:txBody>
          <a:bodyPr/>
          <a:lstStyle/>
          <a:p>
            <a:r>
              <a:rPr lang="en-US" dirty="0"/>
              <a:t>WHILE-LOOPS</a:t>
            </a:r>
          </a:p>
        </p:txBody>
      </p:sp>
      <p:sp>
        <p:nvSpPr>
          <p:cNvPr id="6" name="Content Placeholder 2">
            <a:extLst>
              <a:ext uri="{FF2B5EF4-FFF2-40B4-BE49-F238E27FC236}">
                <a16:creationId xmlns="" xmlns:a16="http://schemas.microsoft.com/office/drawing/2014/main" id="{AC2776C1-12C2-454A-B1B4-B49BD2D5C1A0}"/>
              </a:ext>
            </a:extLst>
          </p:cNvPr>
          <p:cNvSpPr>
            <a:spLocks noGrp="1"/>
          </p:cNvSpPr>
          <p:nvPr>
            <p:ph idx="1"/>
          </p:nvPr>
        </p:nvSpPr>
        <p:spPr>
          <a:xfrm>
            <a:off x="677334" y="1181408"/>
            <a:ext cx="8919248" cy="4615254"/>
          </a:xfrm>
        </p:spPr>
        <p:txBody>
          <a:bodyPr>
            <a:noAutofit/>
          </a:bodyPr>
          <a:lstStyle/>
          <a:p>
            <a:r>
              <a:rPr lang="en-US" sz="2500" b="1" dirty="0" err="1" smtClean="0">
                <a:latin typeface="Times New Roman" panose="02020603050405020304" pitchFamily="18" charset="0"/>
                <a:cs typeface="Times New Roman" panose="02020603050405020304" pitchFamily="18" charset="0"/>
              </a:rPr>
              <a:t>Gồm</a:t>
            </a:r>
            <a:r>
              <a:rPr lang="en-US" sz="2500" b="1" dirty="0" smtClean="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3 </a:t>
            </a:r>
            <a:r>
              <a:rPr lang="en-US" sz="2500" b="1" dirty="0" err="1">
                <a:latin typeface="Times New Roman" panose="02020603050405020304" pitchFamily="18" charset="0"/>
                <a:cs typeface="Times New Roman" panose="02020603050405020304" pitchFamily="18" charset="0"/>
              </a:rPr>
              <a:t>thành</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phần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khởi</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tạo</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kiểm</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tra</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cập</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nhật</a:t>
            </a:r>
            <a:endParaRPr lang="en-US" sz="2500" b="1" dirty="0">
              <a:latin typeface="Times New Roman" panose="02020603050405020304" pitchFamily="18" charset="0"/>
              <a:cs typeface="Times New Roman" panose="02020603050405020304" pitchFamily="18" charset="0"/>
            </a:endParaRPr>
          </a:p>
          <a:p>
            <a:r>
              <a:rPr lang="en-US" sz="2500" b="1" dirty="0" err="1">
                <a:latin typeface="Times New Roman" panose="02020603050405020304" pitchFamily="18" charset="0"/>
                <a:cs typeface="Times New Roman" panose="02020603050405020304" pitchFamily="18" charset="0"/>
              </a:rPr>
              <a:t>Cú</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pháp</a:t>
            </a:r>
            <a:r>
              <a:rPr lang="en-US" sz="2500" b="1" dirty="0">
                <a:latin typeface="Times New Roman" panose="02020603050405020304" pitchFamily="18" charset="0"/>
                <a:cs typeface="Times New Roman" panose="02020603050405020304" pitchFamily="18" charset="0"/>
              </a:rPr>
              <a:t>: </a:t>
            </a:r>
          </a:p>
          <a:p>
            <a:pPr marL="0" indent="0">
              <a:buNone/>
            </a:pP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b="1"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p>
          <a:p>
            <a:endParaRPr lang="en-US" sz="2500" b="1" dirty="0">
              <a:latin typeface="Times New Roman" panose="02020603050405020304" pitchFamily="18" charset="0"/>
              <a:ea typeface="Tahoma" panose="020B0604030504040204" pitchFamily="34" charset="0"/>
              <a:cs typeface="Times New Roman" panose="02020603050405020304" pitchFamily="18" charset="0"/>
            </a:endParaRPr>
          </a:p>
          <a:p>
            <a:endParaRPr lang="en-US" sz="2500" b="1" dirty="0">
              <a:latin typeface="Times New Roman" panose="02020603050405020304" pitchFamily="18" charset="0"/>
              <a:ea typeface="Tahoma" panose="020B0604030504040204" pitchFamily="34" charset="0"/>
              <a:cs typeface="Times New Roman" panose="02020603050405020304" pitchFamily="18" charset="0"/>
            </a:endParaRPr>
          </a:p>
          <a:p>
            <a:endParaRPr lang="en-US" sz="2500" b="1" dirty="0">
              <a:latin typeface="Times New Roman" panose="02020603050405020304" pitchFamily="18" charset="0"/>
              <a:ea typeface="Tahoma" panose="020B0604030504040204" pitchFamily="34" charset="0"/>
              <a:cs typeface="Times New Roman" panose="02020603050405020304" pitchFamily="18" charset="0"/>
            </a:endParaRPr>
          </a:p>
          <a:p>
            <a:r>
              <a:rPr lang="en-US" sz="2500" b="1" dirty="0" err="1">
                <a:latin typeface="Times New Roman" panose="02020603050405020304" pitchFamily="18" charset="0"/>
                <a:ea typeface="Tahoma" panose="020B0604030504040204" pitchFamily="34" charset="0"/>
                <a:cs typeface="Times New Roman" panose="02020603050405020304" pitchFamily="18" charset="0"/>
              </a:rPr>
              <a:t>Lưu</a:t>
            </a:r>
            <a:r>
              <a:rPr lang="en-US" sz="2500" b="1" dirty="0">
                <a:latin typeface="Times New Roman" panose="02020603050405020304" pitchFamily="18" charset="0"/>
                <a:ea typeface="Tahoma" panose="020B0604030504040204" pitchFamily="34" charset="0"/>
                <a:cs typeface="Times New Roman" panose="02020603050405020304" pitchFamily="18" charset="0"/>
              </a:rPr>
              <a:t> ý:</a:t>
            </a:r>
          </a:p>
          <a:p>
            <a:pPr>
              <a:buFontTx/>
              <a:buChar char="-"/>
            </a:pPr>
            <a:r>
              <a:rPr lang="en-US" sz="2500" dirty="0" err="1">
                <a:latin typeface="Times New Roman" panose="02020603050405020304" pitchFamily="18" charset="0"/>
                <a:ea typeface="Tahoma" panose="020B0604030504040204" pitchFamily="34" charset="0"/>
                <a:cs typeface="Times New Roman" panose="02020603050405020304" pitchFamily="18" charset="0"/>
              </a:rPr>
              <a:t>Các</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câu</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lệnh</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2500" dirty="0">
                <a:latin typeface="Times New Roman" panose="02020603050405020304" pitchFamily="18" charset="0"/>
                <a:ea typeface="Tahoma" panose="020B0604030504040204" pitchFamily="34" charset="0"/>
                <a:cs typeface="Times New Roman" panose="02020603050405020304" pitchFamily="18" charset="0"/>
              </a:rPr>
              <a:t> while </a:t>
            </a:r>
            <a:r>
              <a:rPr lang="en-US" sz="2500" dirty="0" err="1">
                <a:latin typeface="Times New Roman" panose="02020603050405020304" pitchFamily="18" charset="0"/>
                <a:ea typeface="Tahoma" panose="020B0604030504040204" pitchFamily="34" charset="0"/>
                <a:cs typeface="Times New Roman" panose="02020603050405020304" pitchFamily="18" charset="0"/>
              </a:rPr>
              <a:t>phải</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thụt</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vào</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đầu</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dòng</a:t>
            </a:r>
            <a:endParaRPr lang="en-US" sz="2500" dirty="0">
              <a:latin typeface="Times New Roman" panose="02020603050405020304" pitchFamily="18" charset="0"/>
              <a:ea typeface="Tahoma" panose="020B0604030504040204" pitchFamily="34" charset="0"/>
              <a:cs typeface="Times New Roman" panose="02020603050405020304" pitchFamily="18" charset="0"/>
            </a:endParaRPr>
          </a:p>
          <a:p>
            <a:pPr>
              <a:buFontTx/>
              <a:buChar char="-"/>
            </a:pPr>
            <a:r>
              <a:rPr lang="en-US" sz="2500" dirty="0" err="1">
                <a:latin typeface="Times New Roman" panose="02020603050405020304" pitchFamily="18" charset="0"/>
                <a:ea typeface="Tahoma" panose="020B0604030504040204" pitchFamily="34" charset="0"/>
                <a:cs typeface="Times New Roman" panose="02020603050405020304" pitchFamily="18" charset="0"/>
              </a:rPr>
              <a:t>Kiểm</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tra</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điều</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kiện</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hợp</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lệ</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tránh</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khỏi</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vòng</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lặp</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vô</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hạn</a:t>
            </a:r>
            <a:endParaRPr lang="en-US" sz="2500" dirty="0">
              <a:latin typeface="Times New Roman" panose="02020603050405020304" pitchFamily="18" charset="0"/>
              <a:ea typeface="Tahoma" panose="020B0604030504040204" pitchFamily="34" charset="0"/>
              <a:cs typeface="Times New Roman" panose="02020603050405020304" pitchFamily="18" charset="0"/>
            </a:endParaRPr>
          </a:p>
          <a:p>
            <a:pPr>
              <a:buFontTx/>
              <a:buChar char="-"/>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EFDF1344-5DF5-4C58-9A9D-DF315F770974}"/>
              </a:ext>
            </a:extLst>
          </p:cNvPr>
          <p:cNvPicPr>
            <a:picLocks noChangeAspect="1"/>
          </p:cNvPicPr>
          <p:nvPr/>
        </p:nvPicPr>
        <p:blipFill>
          <a:blip r:embed="rId2"/>
          <a:stretch>
            <a:fillRect/>
          </a:stretch>
        </p:blipFill>
        <p:spPr>
          <a:xfrm>
            <a:off x="1729129" y="2237741"/>
            <a:ext cx="4257675" cy="1390650"/>
          </a:xfrm>
          <a:prstGeom prst="rect">
            <a:avLst/>
          </a:prstGeom>
        </p:spPr>
      </p:pic>
      <p:cxnSp>
        <p:nvCxnSpPr>
          <p:cNvPr id="12" name="Straight Arrow Connector 11">
            <a:extLst>
              <a:ext uri="{FF2B5EF4-FFF2-40B4-BE49-F238E27FC236}">
                <a16:creationId xmlns="" xmlns:a16="http://schemas.microsoft.com/office/drawing/2014/main" id="{1EDDEFF9-0D2E-40D3-8FEF-A720E61350F5}"/>
              </a:ext>
            </a:extLst>
          </p:cNvPr>
          <p:cNvCxnSpPr/>
          <p:nvPr/>
        </p:nvCxnSpPr>
        <p:spPr>
          <a:xfrm flipH="1">
            <a:off x="5977669" y="2609850"/>
            <a:ext cx="1088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Subtitle 4">
            <a:extLst>
              <a:ext uri="{FF2B5EF4-FFF2-40B4-BE49-F238E27FC236}">
                <a16:creationId xmlns="" xmlns:a16="http://schemas.microsoft.com/office/drawing/2014/main" id="{8467AF48-9304-4D3D-BC13-944256A28203}"/>
              </a:ext>
            </a:extLst>
          </p:cNvPr>
          <p:cNvSpPr txBox="1">
            <a:spLocks/>
          </p:cNvSpPr>
          <p:nvPr/>
        </p:nvSpPr>
        <p:spPr>
          <a:xfrm>
            <a:off x="7159822" y="2448899"/>
            <a:ext cx="1358536" cy="31355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Khởi</a:t>
            </a:r>
            <a:r>
              <a:rPr lang="en-US" b="1" dirty="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tạo</a:t>
            </a:r>
            <a:endParaRPr lang="en-US" dirty="0">
              <a:solidFill>
                <a:srgbClr val="92D050"/>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cxnSp>
        <p:nvCxnSpPr>
          <p:cNvPr id="14" name="Straight Arrow Connector 13">
            <a:extLst>
              <a:ext uri="{FF2B5EF4-FFF2-40B4-BE49-F238E27FC236}">
                <a16:creationId xmlns="" xmlns:a16="http://schemas.microsoft.com/office/drawing/2014/main" id="{AE24525C-0BBF-4CAA-B76B-5E3E71E05750}"/>
              </a:ext>
            </a:extLst>
          </p:cNvPr>
          <p:cNvCxnSpPr/>
          <p:nvPr/>
        </p:nvCxnSpPr>
        <p:spPr>
          <a:xfrm flipH="1">
            <a:off x="5986804" y="2830835"/>
            <a:ext cx="1088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ubtitle 4">
            <a:extLst>
              <a:ext uri="{FF2B5EF4-FFF2-40B4-BE49-F238E27FC236}">
                <a16:creationId xmlns="" xmlns:a16="http://schemas.microsoft.com/office/drawing/2014/main" id="{70AEC246-273C-4CC0-A2C5-B616EFBD7AC1}"/>
              </a:ext>
            </a:extLst>
          </p:cNvPr>
          <p:cNvSpPr txBox="1">
            <a:spLocks/>
          </p:cNvSpPr>
          <p:nvPr/>
        </p:nvSpPr>
        <p:spPr>
          <a:xfrm>
            <a:off x="7168957" y="2669884"/>
            <a:ext cx="1792163" cy="3139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Kiểm</a:t>
            </a:r>
            <a:r>
              <a:rPr lang="en-US" b="1" dirty="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tra</a:t>
            </a:r>
            <a:endParaRPr lang="en-US" dirty="0">
              <a:solidFill>
                <a:srgbClr val="92D050"/>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cxnSp>
        <p:nvCxnSpPr>
          <p:cNvPr id="18" name="Straight Arrow Connector 17">
            <a:extLst>
              <a:ext uri="{FF2B5EF4-FFF2-40B4-BE49-F238E27FC236}">
                <a16:creationId xmlns="" xmlns:a16="http://schemas.microsoft.com/office/drawing/2014/main" id="{FFC78D74-6F46-487D-965D-246A6E150C16}"/>
              </a:ext>
            </a:extLst>
          </p:cNvPr>
          <p:cNvCxnSpPr/>
          <p:nvPr/>
        </p:nvCxnSpPr>
        <p:spPr>
          <a:xfrm flipH="1">
            <a:off x="5986804" y="3371162"/>
            <a:ext cx="1088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ubtitle 4">
            <a:extLst>
              <a:ext uri="{FF2B5EF4-FFF2-40B4-BE49-F238E27FC236}">
                <a16:creationId xmlns="" xmlns:a16="http://schemas.microsoft.com/office/drawing/2014/main" id="{1E2617C3-8D41-44CC-8D9F-FC1A2005B66B}"/>
              </a:ext>
            </a:extLst>
          </p:cNvPr>
          <p:cNvSpPr txBox="1">
            <a:spLocks/>
          </p:cNvSpPr>
          <p:nvPr/>
        </p:nvSpPr>
        <p:spPr>
          <a:xfrm>
            <a:off x="7168957" y="3231805"/>
            <a:ext cx="1570782" cy="3238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Cập</a:t>
            </a:r>
            <a:r>
              <a:rPr lang="en-US" b="1" dirty="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nhật</a:t>
            </a:r>
            <a:endParaRPr lang="en-US" dirty="0">
              <a:solidFill>
                <a:srgbClr val="92D050"/>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1649019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 </a:t>
            </a:r>
            <a:r>
              <a:rPr lang="en-US" sz="3500" b="1" dirty="0" err="1">
                <a:latin typeface="Times New Roman" panose="02020603050405020304" pitchFamily="18" charset="0"/>
                <a:cs typeface="Times New Roman" panose="02020603050405020304" pitchFamily="18" charset="0"/>
              </a:rPr>
              <a:t>Xây</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dựng</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hệ</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thống</a:t>
            </a:r>
            <a:r>
              <a:rPr lang="en-US" sz="3500" b="1" dirty="0">
                <a:latin typeface="Times New Roman" panose="02020603050405020304" pitchFamily="18" charset="0"/>
                <a:cs typeface="Times New Roman" panose="02020603050405020304" pitchFamily="18" charset="0"/>
              </a:rPr>
              <a:t> WEBGIS </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1307" y="863985"/>
            <a:ext cx="10395662" cy="5799365"/>
          </a:xfrm>
        </p:spPr>
        <p:txBody>
          <a:bodyPr>
            <a:noAutofit/>
          </a:bodyPr>
          <a:lstStyle/>
          <a:p>
            <a:pPr algn="just"/>
            <a:r>
              <a:rPr lang="en-US" sz="2200" dirty="0" err="1" smtClean="0">
                <a:latin typeface="Times New Roman" panose="02020603050405020304" pitchFamily="18" charset="0"/>
                <a:cs typeface="Times New Roman" panose="02020603050405020304" pitchFamily="18" charset="0"/>
              </a:rPr>
              <a:t>Các</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công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cụ</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xây</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dựng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hệ</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thống</a:t>
            </a:r>
            <a:endParaRPr lang="en-US" sz="2200" dirty="0" smtClean="0">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vi-VN" sz="2200" b="1" dirty="0" smtClean="0">
                <a:latin typeface="Times New Roman" panose="02020603050405020304" pitchFamily="18" charset="0"/>
                <a:cs typeface="Times New Roman" panose="02020603050405020304" pitchFamily="18" charset="0"/>
              </a:rPr>
              <a:t>XAMPP</a:t>
            </a:r>
            <a:r>
              <a:rPr lang="vi-VN" sz="2200" b="1" dirty="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Giả lập môi trường server hosting, tạo và điều hành máy chủ nội bộ (localhost)</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Hệ quản trị cơ sở dữ liệu </a:t>
            </a:r>
            <a:r>
              <a:rPr lang="vi-VN" sz="2200" b="1" dirty="0">
                <a:latin typeface="Times New Roman" panose="02020603050405020304" pitchFamily="18" charset="0"/>
                <a:cs typeface="Times New Roman" panose="02020603050405020304" pitchFamily="18" charset="0"/>
              </a:rPr>
              <a:t>PostgreSQL</a:t>
            </a:r>
            <a:r>
              <a:rPr lang="vi-VN" sz="2200" dirty="0">
                <a:latin typeface="Times New Roman" panose="02020603050405020304" pitchFamily="18" charset="0"/>
                <a:cs typeface="Times New Roman" panose="02020603050405020304" pitchFamily="18" charset="0"/>
              </a:rPr>
              <a:t>: Quản trị cơ sở dữ liệu không gian và thuộc tính. </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Phần mềm hỗ trợ mã nguồn mở </a:t>
            </a:r>
            <a:r>
              <a:rPr lang="vi-VN" sz="2200" b="1" dirty="0">
                <a:latin typeface="Times New Roman" panose="02020603050405020304" pitchFamily="18" charset="0"/>
                <a:cs typeface="Times New Roman" panose="02020603050405020304" pitchFamily="18" charset="0"/>
              </a:rPr>
              <a:t>PostGIS</a:t>
            </a:r>
            <a:r>
              <a:rPr lang="vi-VN" sz="2200" dirty="0">
                <a:latin typeface="Times New Roman" panose="02020603050405020304" pitchFamily="18" charset="0"/>
                <a:cs typeface="Times New Roman" panose="02020603050405020304" pitchFamily="18" charset="0"/>
              </a:rPr>
              <a:t>: Import các lớp dữ liệu không gian đã được xử lý trên </a:t>
            </a:r>
            <a:r>
              <a:rPr lang="vi-VN" sz="2200" b="1" dirty="0">
                <a:latin typeface="Times New Roman" panose="02020603050405020304" pitchFamily="18" charset="0"/>
                <a:cs typeface="Times New Roman" panose="02020603050405020304" pitchFamily="18" charset="0"/>
              </a:rPr>
              <a:t>ArcMap</a:t>
            </a:r>
            <a:r>
              <a:rPr lang="vi-VN" sz="2200" dirty="0">
                <a:latin typeface="Times New Roman" panose="02020603050405020304" pitchFamily="18" charset="0"/>
                <a:cs typeface="Times New Roman" panose="02020603050405020304" pitchFamily="18" charset="0"/>
              </a:rPr>
              <a:t> vào PostgreSQL, hỗ trợ lưu trữ dữ liệu dạng Geodatabase và truy vấn không gian trên cơ sở dữ liệu.</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Máy chủ mã nguồn mở </a:t>
            </a:r>
            <a:r>
              <a:rPr lang="vi-VN" sz="2200" b="1" dirty="0" smtClean="0">
                <a:latin typeface="Times New Roman" panose="02020603050405020304" pitchFamily="18" charset="0"/>
                <a:cs typeface="Times New Roman" panose="02020603050405020304" pitchFamily="18" charset="0"/>
              </a:rPr>
              <a:t>GeoServer:</a:t>
            </a:r>
            <a:r>
              <a:rPr lang="vi-VN" sz="2200" dirty="0" smtClean="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Máy chủ mã nguồn mở để chia sẻ dữ liệu không gian địa lý. Được thiết kế cho khả năng tương tác, nó xuất bản dữ liệu từ bất kỳ nguồn dữ liệu không gian lớn nào bằng cách sử dụng các tiêu chuẩn mở.</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Thư viện JavaScript mã nguồn mở </a:t>
            </a:r>
            <a:r>
              <a:rPr lang="vi-VN" sz="2200" b="1" dirty="0">
                <a:latin typeface="Times New Roman" panose="02020603050405020304" pitchFamily="18" charset="0"/>
                <a:cs typeface="Times New Roman" panose="02020603050405020304" pitchFamily="18" charset="0"/>
              </a:rPr>
              <a:t>OpenLayer:</a:t>
            </a:r>
            <a:r>
              <a:rPr lang="vi-VN" sz="2200" dirty="0">
                <a:latin typeface="Times New Roman" panose="02020603050405020304" pitchFamily="18" charset="0"/>
                <a:cs typeface="Times New Roman" panose="02020603050405020304" pitchFamily="18" charset="0"/>
              </a:rPr>
              <a:t> Cung cấp API Javascript GIS để xây dựng ứng dụng Web về địa lý.</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Ngôn ngữ lập trình: </a:t>
            </a:r>
            <a:r>
              <a:rPr lang="vi-VN" sz="2200" b="1" dirty="0">
                <a:latin typeface="Times New Roman" panose="02020603050405020304" pitchFamily="18" charset="0"/>
                <a:cs typeface="Times New Roman" panose="02020603050405020304" pitchFamily="18" charset="0"/>
              </a:rPr>
              <a:t>PHP, HTML </a:t>
            </a:r>
            <a:r>
              <a:rPr lang="vi-VN" sz="2200" dirty="0">
                <a:latin typeface="Times New Roman" panose="02020603050405020304" pitchFamily="18" charset="0"/>
                <a:cs typeface="Times New Roman" panose="02020603050405020304" pitchFamily="18" charset="0"/>
              </a:rPr>
              <a:t>(ngôn ngữ đánh dấu siêu văn bản), </a:t>
            </a:r>
            <a:r>
              <a:rPr lang="vi-VN" sz="2200" b="1" dirty="0">
                <a:latin typeface="Times New Roman" panose="02020603050405020304" pitchFamily="18" charset="0"/>
                <a:cs typeface="Times New Roman" panose="02020603050405020304" pitchFamily="18" charset="0"/>
              </a:rPr>
              <a:t>CSS, JavaScript</a:t>
            </a:r>
            <a:r>
              <a:rPr lang="vi-VN" sz="2200" dirty="0">
                <a:latin typeface="Times New Roman" panose="02020603050405020304" pitchFamily="18" charset="0"/>
                <a:cs typeface="Times New Roman" panose="02020603050405020304" pitchFamily="18" charset="0"/>
              </a:rPr>
              <a:t>: Kết nối cơ sở dữ liệu, xây dựng giao diện cùng các chức năng của WebGIS.</a:t>
            </a:r>
          </a:p>
          <a:p>
            <a:pPr marL="0" indent="0" algn="just">
              <a:buNone/>
            </a:pPr>
            <a:endParaRPr lang="en-US" sz="2200" dirty="0" smtClean="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6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49379" y="401371"/>
            <a:ext cx="10103666" cy="2477632"/>
          </a:xfrm>
        </p:spPr>
        <p:txBody>
          <a:bodyPr>
            <a:normAutofit/>
          </a:bodyPr>
          <a:lstStyle/>
          <a:p>
            <a:pPr algn="ctr"/>
            <a:r>
              <a:rPr lang="en-US" sz="6600" b="1" dirty="0" smtClean="0">
                <a:latin typeface="Times New Roman" panose="02020603050405020304" pitchFamily="18" charset="0"/>
                <a:cs typeface="Times New Roman" panose="02020603050405020304" pitchFamily="18" charset="0"/>
              </a:rPr>
              <a:t>KẾT </a:t>
            </a:r>
            <a:r>
              <a:rPr lang="en-US" sz="6600" b="1" dirty="0">
                <a:latin typeface="Times New Roman" panose="02020603050405020304" pitchFamily="18" charset="0"/>
                <a:cs typeface="Times New Roman" panose="02020603050405020304" pitchFamily="18" charset="0"/>
              </a:rPr>
              <a:t>QUẢ THỰC HIỆN </a:t>
            </a:r>
            <a:r>
              <a:rPr lang="en-US" sz="6600" b="1" dirty="0" smtClean="0">
                <a:latin typeface="Times New Roman" panose="02020603050405020304" pitchFamily="18" charset="0"/>
                <a:cs typeface="Times New Roman" panose="02020603050405020304" pitchFamily="18" charset="0"/>
              </a:rPr>
              <a:t>ĐỀ TÀI</a:t>
            </a:r>
            <a:endParaRPr lang="en-US" sz="66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9769" y="2756214"/>
            <a:ext cx="4402886" cy="3227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929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455" y="660903"/>
            <a:ext cx="10103666" cy="2046083"/>
          </a:xfrm>
        </p:spPr>
        <p:txBody>
          <a:bodyPr>
            <a:normAutofit fontScale="90000"/>
          </a:bodyPr>
          <a:lstStyle/>
          <a:p>
            <a:pPr algn="ctr"/>
            <a:r>
              <a:rPr lang="en-US" sz="6600" b="1" dirty="0" smtClean="0">
                <a:latin typeface="Times New Roman" panose="02020603050405020304" pitchFamily="18" charset="0"/>
                <a:cs typeface="Times New Roman" panose="02020603050405020304" pitchFamily="18" charset="0"/>
              </a:rPr>
              <a:t>KẾT LUẬN VÀ HƯỚNG PHÁT TRIỂN</a:t>
            </a:r>
            <a:endParaRPr lang="en-US" sz="6600" b="1" dirty="0">
              <a:latin typeface="Times New Roman" panose="02020603050405020304" pitchFamily="18" charset="0"/>
              <a:cs typeface="Times New Roman" panose="02020603050405020304" pitchFamily="18" charset="0"/>
            </a:endParaRPr>
          </a:p>
        </p:txBody>
      </p:sp>
      <p:pic>
        <p:nvPicPr>
          <p:cNvPr id="3074" name="Picture 2" descr="https://static.tapchitaichinh.vn/images/upload/tranhuyentrang/09262019/7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729" y="3023857"/>
            <a:ext cx="3816116" cy="2865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Biến đổi khí hậu đã ảnh hưởng nghiêm trọng đến Việt Nam như thế nào? - Tạp  chí điện tử Môi trường và Cuộc số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171" y="3947713"/>
            <a:ext cx="4208195" cy="2367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76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Quả</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Đạt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Được</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9565" y="863983"/>
            <a:ext cx="8191241" cy="539303"/>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chức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năng</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649565" y="1403286"/>
            <a:ext cx="10356226" cy="517858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Hiển thị và thao tác cơ bản với bản đồ như hiển thị nhiều lớp, phóng to, thu nhỏ, dịch chuyển,…</a:t>
            </a:r>
          </a:p>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Xây dựng được chức năng quản trị và phân quyền người dùng gồm 3 đối tượng chính: khách vãng lai, người dùng và quản trị viên.</a:t>
            </a:r>
          </a:p>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Người dùng có thể xem thông tin cá </a:t>
            </a:r>
            <a:r>
              <a:rPr lang="vi-VN" sz="2200" dirty="0" smtClean="0">
                <a:latin typeface="Times New Roman" panose="02020603050405020304" pitchFamily="18" charset="0"/>
                <a:cs typeface="Times New Roman" panose="02020603050405020304" pitchFamily="18" charset="0"/>
              </a:rPr>
              <a:t>nhân</a:t>
            </a:r>
            <a:endParaRPr lang="en-US" sz="2200" dirty="0" smtClean="0">
              <a:latin typeface="Times New Roman" panose="02020603050405020304" pitchFamily="18" charset="0"/>
              <a:cs typeface="Times New Roman" panose="02020603050405020304" pitchFamily="18" charset="0"/>
            </a:endParaRPr>
          </a:p>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Quản </a:t>
            </a:r>
            <a:r>
              <a:rPr lang="vi-VN" sz="2200" dirty="0" smtClean="0">
                <a:latin typeface="Times New Roman" panose="02020603050405020304" pitchFamily="18" charset="0"/>
                <a:cs typeface="Times New Roman" panose="02020603050405020304" pitchFamily="18" charset="0"/>
              </a:rPr>
              <a:t>trị viên có thể xóa tài khoản của người </a:t>
            </a:r>
            <a:r>
              <a:rPr lang="vi-VN" sz="2200" dirty="0" smtClean="0">
                <a:latin typeface="Times New Roman" panose="02020603050405020304" pitchFamily="18" charset="0"/>
                <a:cs typeface="Times New Roman" panose="02020603050405020304" pitchFamily="18" charset="0"/>
              </a:rPr>
              <a:t>dùng</a:t>
            </a:r>
            <a:endParaRPr lang="en-US" sz="2200" dirty="0" smtClean="0">
              <a:latin typeface="Times New Roman" panose="02020603050405020304" pitchFamily="18" charset="0"/>
              <a:cs typeface="Times New Roman" panose="02020603050405020304" pitchFamily="18" charset="0"/>
            </a:endParaRPr>
          </a:p>
          <a:p>
            <a:pPr lvl="0" algn="just">
              <a:buFont typeface="Times New Roman" panose="02020603050405020304" pitchFamily="18" charset="0"/>
              <a:buChar char="⁃"/>
            </a:pPr>
            <a:r>
              <a:rPr lang="en-US" sz="2200" dirty="0">
                <a:latin typeface="Times New Roman" panose="02020603050405020304" pitchFamily="18" charset="0"/>
                <a:cs typeface="Times New Roman" panose="02020603050405020304" pitchFamily="18" charset="0"/>
              </a:rPr>
              <a:t>T</a:t>
            </a:r>
            <a:r>
              <a:rPr lang="vi-VN" sz="2200" dirty="0" smtClean="0">
                <a:latin typeface="Times New Roman" panose="02020603050405020304" pitchFamily="18" charset="0"/>
                <a:cs typeface="Times New Roman" panose="02020603050405020304" pitchFamily="18" charset="0"/>
              </a:rPr>
              <a:t>ìm </a:t>
            </a:r>
            <a:r>
              <a:rPr lang="vi-VN" sz="2200" dirty="0">
                <a:latin typeface="Times New Roman" panose="02020603050405020304" pitchFamily="18" charset="0"/>
                <a:cs typeface="Times New Roman" panose="02020603050405020304" pitchFamily="18" charset="0"/>
              </a:rPr>
              <a:t>kiếm thuộc tính nhiệt độ và lượng mưa của từng tỉnh, tải bản đồ theo từng giai đoạn theo định dạng PNG.</a:t>
            </a:r>
          </a:p>
          <a:p>
            <a:pPr lvl="0"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Hiển thị thông tin đối tượng khi click chuột lên bản đồ. </a:t>
            </a:r>
            <a:endParaRPr lang="en-US" sz="2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159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Quả</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Đạt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Được</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9565" y="863983"/>
            <a:ext cx="10649160" cy="5681672"/>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Ưu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điểm</a:t>
            </a:r>
            <a:endParaRPr lang="en-US" sz="2400" dirty="0" smtClean="0">
              <a:latin typeface="Times New Roman" panose="02020603050405020304" pitchFamily="18" charset="0"/>
              <a:cs typeface="Times New Roman" panose="02020603050405020304" pitchFamily="18" charset="0"/>
            </a:endParaRPr>
          </a:p>
          <a:p>
            <a:pPr lvl="0"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Hệ thống WebGIS hoạt động được trên môi trường trình duyệt web giúp người dùng dễ dàng tiếp cận thông qua Internet. </a:t>
            </a:r>
          </a:p>
          <a:p>
            <a:pPr lvl="0"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Thể hiện trực quan những biến đổi về nhiệt độ và lượng mưa của từng tỉnh thành.</a:t>
            </a:r>
          </a:p>
          <a:p>
            <a:pPr lvl="0"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Cung cấp các công cụ truy vấn từ đơn giản phù hợp với mọi đối tượng người </a:t>
            </a:r>
            <a:r>
              <a:rPr lang="vi-VN" sz="2400" dirty="0" smtClean="0">
                <a:latin typeface="Times New Roman" panose="02020603050405020304" pitchFamily="18" charset="0"/>
                <a:cs typeface="Times New Roman" panose="02020603050405020304" pitchFamily="18" charset="0"/>
              </a:rPr>
              <a:t>dùng</a:t>
            </a:r>
            <a:endParaRPr lang="en-US" sz="2400" dirty="0" smtClean="0">
              <a:latin typeface="Times New Roman" panose="02020603050405020304" pitchFamily="18" charset="0"/>
              <a:cs typeface="Times New Roman" panose="02020603050405020304" pitchFamily="18" charset="0"/>
            </a:endParaRPr>
          </a:p>
          <a:p>
            <a:pPr algn="just"/>
            <a:r>
              <a:rPr lang="en-US" sz="2400" dirty="0" err="1" smtClean="0">
                <a:latin typeface="Times New Roman" panose="02020603050405020304" pitchFamily="18" charset="0"/>
                <a:cs typeface="Times New Roman" panose="02020603050405020304" pitchFamily="18" charset="0"/>
              </a:rPr>
              <a:t>Nhược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điểm</a:t>
            </a:r>
            <a:endParaRPr lang="en-US" sz="2400" dirty="0">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vi-VN" sz="2400" dirty="0" smtClean="0">
                <a:latin typeface="Times New Roman" panose="02020603050405020304" pitchFamily="18" charset="0"/>
                <a:cs typeface="Times New Roman" panose="02020603050405020304" pitchFamily="18" charset="0"/>
              </a:rPr>
              <a:t>Giao </a:t>
            </a:r>
            <a:r>
              <a:rPr lang="vi-VN" sz="2400" dirty="0">
                <a:latin typeface="Times New Roman" panose="02020603050405020304" pitchFamily="18" charset="0"/>
                <a:cs typeface="Times New Roman" panose="02020603050405020304" pitchFamily="18" charset="0"/>
              </a:rPr>
              <a:t>diện hệ thống chưa được tối ưu cho trải nghiệm người dùng.</a:t>
            </a:r>
          </a:p>
          <a:p>
            <a:pPr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Chưa đưa được hệ thống lên </a:t>
            </a:r>
            <a:r>
              <a:rPr lang="vi-VN" sz="2400" dirty="0" smtClean="0">
                <a:latin typeface="Times New Roman" panose="02020603050405020304" pitchFamily="18" charset="0"/>
                <a:cs typeface="Times New Roman" panose="02020603050405020304" pitchFamily="18" charset="0"/>
              </a:rPr>
              <a:t>một máy chủ</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cụ </a:t>
            </a:r>
            <a:r>
              <a:rPr lang="vi-VN" sz="2400" dirty="0">
                <a:latin typeface="Times New Roman" panose="02020603050405020304" pitchFamily="18" charset="0"/>
                <a:cs typeface="Times New Roman" panose="02020603050405020304" pitchFamily="18" charset="0"/>
              </a:rPr>
              <a:t>thể.</a:t>
            </a:r>
          </a:p>
          <a:p>
            <a:pPr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Một số chức năng chưa hoàn thiện, cụ thể như chức năng tìm đường </a:t>
            </a:r>
            <a:r>
              <a:rPr lang="vi-VN" sz="2400" dirty="0" smtClean="0">
                <a:latin typeface="Times New Roman" panose="02020603050405020304" pitchFamily="18" charset="0"/>
                <a:cs typeface="Times New Roman" panose="02020603050405020304" pitchFamily="18" charset="0"/>
              </a:rPr>
              <a:t>đ</a:t>
            </a:r>
            <a:r>
              <a:rPr lang="en-US" sz="2400" dirty="0" err="1" smtClean="0">
                <a:latin typeface="Times New Roman" panose="02020603050405020304" pitchFamily="18" charset="0"/>
                <a:cs typeface="Times New Roman" panose="02020603050405020304" pitchFamily="18" charset="0"/>
              </a:rPr>
              <a:t>i</a:t>
            </a:r>
            <a:r>
              <a:rPr lang="vi-VN" sz="2400" dirty="0" smtClean="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chỉnh sửa thông tin, đổi mật khẩu, tìm </a:t>
            </a:r>
            <a:r>
              <a:rPr lang="vi-VN" sz="2400" dirty="0" smtClean="0">
                <a:latin typeface="Times New Roman" panose="02020603050405020304" pitchFamily="18" charset="0"/>
                <a:cs typeface="Times New Roman" panose="02020603050405020304" pitchFamily="18" charset="0"/>
              </a:rPr>
              <a:t>kiếm.</a:t>
            </a:r>
            <a:r>
              <a:rPr lang="en-US" sz="24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6128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smtClean="0">
                <a:latin typeface="Times New Roman" panose="02020603050405020304" pitchFamily="18" charset="0"/>
                <a:cs typeface="Times New Roman" panose="02020603050405020304" pitchFamily="18" charset="0"/>
              </a:rPr>
              <a:t>2. </a:t>
            </a:r>
            <a:r>
              <a:rPr lang="en-US" sz="3500" b="1" dirty="0" err="1" smtClean="0">
                <a:latin typeface="Times New Roman" panose="02020603050405020304" pitchFamily="18" charset="0"/>
                <a:cs typeface="Times New Roman" panose="02020603050405020304" pitchFamily="18" charset="0"/>
              </a:rPr>
              <a:t>Hướng</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phát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triển</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422822" cy="2829829"/>
          </a:xfrm>
        </p:spPr>
        <p:txBody>
          <a:bodyPr>
            <a:noAutofit/>
          </a:bodyPr>
          <a:lstStyle/>
          <a:p>
            <a:pPr algn="just">
              <a:buFont typeface="Times New Roman" panose="02020603050405020304" pitchFamily="18" charset="0"/>
              <a:buChar char="⁃"/>
            </a:pPr>
            <a:r>
              <a:rPr lang="vi-VN" sz="2400" dirty="0" smtClean="0">
                <a:latin typeface="Times New Roman" panose="02020603050405020304" pitchFamily="18" charset="0"/>
                <a:cs typeface="Times New Roman" panose="02020603050405020304" pitchFamily="18" charset="0"/>
              </a:rPr>
              <a:t>Hoàn </a:t>
            </a:r>
            <a:r>
              <a:rPr lang="vi-VN" sz="2400" dirty="0">
                <a:latin typeface="Times New Roman" panose="02020603050405020304" pitchFamily="18" charset="0"/>
                <a:cs typeface="Times New Roman" panose="02020603050405020304" pitchFamily="18" charset="0"/>
              </a:rPr>
              <a:t>thiện thêm những chức năng hệ thống hiện có, cải thiện về giao diện, trải nghiệm người dùng Web cũng như bản đồ. Đưa hệ thống lên hosting (máy chủ) cụ thể.</a:t>
            </a:r>
          </a:p>
          <a:p>
            <a:pPr algn="just">
              <a:buFont typeface="Times New Roman" panose="02020603050405020304" pitchFamily="18" charset="0"/>
              <a:buChar char="⁃"/>
            </a:pP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Pgrouting</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a:t>
            </a:r>
            <a:r>
              <a:rPr lang="en-US" sz="2400" dirty="0" err="1" smtClean="0">
                <a:latin typeface="Times New Roman" panose="02020603050405020304" pitchFamily="18" charset="0"/>
                <a:cs typeface="Times New Roman" panose="02020603050405020304" pitchFamily="18" charset="0"/>
              </a:rPr>
              <a:t>ây</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dựng </a:t>
            </a:r>
            <a:r>
              <a:rPr lang="vi-VN" sz="2400" dirty="0">
                <a:latin typeface="Times New Roman" panose="02020603050405020304" pitchFamily="18" charset="0"/>
                <a:cs typeface="Times New Roman" panose="02020603050405020304" pitchFamily="18" charset="0"/>
              </a:rPr>
              <a:t>thêm các chức năng nâng cao khác phục vụ việc phân tích không gian để tìm vị trí nơi có nhiệt độ và lương mưa</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78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26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28559C-CEBA-42BF-BBC3-0D39B3C22109}"/>
              </a:ext>
            </a:extLst>
          </p:cNvPr>
          <p:cNvSpPr>
            <a:spLocks noGrp="1"/>
          </p:cNvSpPr>
          <p:nvPr>
            <p:ph type="title"/>
          </p:nvPr>
        </p:nvSpPr>
        <p:spPr/>
        <p:txBody>
          <a:bodyPr/>
          <a:lstStyle/>
          <a:p>
            <a:r>
              <a:rPr lang="en-US" dirty="0"/>
              <a:t>WHILE-LOOPS</a:t>
            </a:r>
          </a:p>
        </p:txBody>
      </p:sp>
      <p:sp>
        <p:nvSpPr>
          <p:cNvPr id="6" name="Content Placeholder 2">
            <a:extLst>
              <a:ext uri="{FF2B5EF4-FFF2-40B4-BE49-F238E27FC236}">
                <a16:creationId xmlns="" xmlns:a16="http://schemas.microsoft.com/office/drawing/2014/main" id="{AC2776C1-12C2-454A-B1B4-B49BD2D5C1A0}"/>
              </a:ext>
            </a:extLst>
          </p:cNvPr>
          <p:cNvSpPr>
            <a:spLocks noGrp="1"/>
          </p:cNvSpPr>
          <p:nvPr>
            <p:ph idx="1"/>
          </p:nvPr>
        </p:nvSpPr>
        <p:spPr>
          <a:xfrm>
            <a:off x="813136" y="1381124"/>
            <a:ext cx="5938211" cy="4874821"/>
          </a:xfrm>
        </p:spPr>
        <p:txBody>
          <a:bodyPr>
            <a:noAutofit/>
          </a:bodyPr>
          <a:lstStyle/>
          <a:p>
            <a:r>
              <a:rPr lang="en-US" sz="2000" b="1" dirty="0" err="1"/>
              <a:t>Cách</a:t>
            </a:r>
            <a:r>
              <a:rPr lang="en-US" sz="2000" b="1" dirty="0"/>
              <a:t> </a:t>
            </a:r>
            <a:r>
              <a:rPr lang="en-US" sz="2000" b="1" dirty="0" err="1"/>
              <a:t>thoát</a:t>
            </a:r>
            <a:r>
              <a:rPr lang="en-US" sz="2000" b="1" dirty="0"/>
              <a:t> </a:t>
            </a:r>
            <a:r>
              <a:rPr lang="en-US" sz="2000" b="1" dirty="0" err="1"/>
              <a:t>khỏi</a:t>
            </a:r>
            <a:r>
              <a:rPr lang="en-US" sz="2000" b="1" dirty="0"/>
              <a:t> </a:t>
            </a:r>
            <a:r>
              <a:rPr lang="en-US" sz="2000" b="1" dirty="0" err="1"/>
              <a:t>vòng</a:t>
            </a:r>
            <a:r>
              <a:rPr lang="en-US" sz="2000" b="1" dirty="0"/>
              <a:t> </a:t>
            </a:r>
            <a:r>
              <a:rPr lang="en-US" sz="2000" b="1" dirty="0" err="1"/>
              <a:t>lặp</a:t>
            </a:r>
            <a:r>
              <a:rPr lang="en-US" sz="2000" b="1" dirty="0"/>
              <a:t> </a:t>
            </a:r>
            <a:r>
              <a:rPr lang="en-US" sz="2000" b="1" dirty="0" err="1"/>
              <a:t>vô</a:t>
            </a:r>
            <a:r>
              <a:rPr lang="en-US" sz="2000" b="1" dirty="0"/>
              <a:t> </a:t>
            </a:r>
            <a:r>
              <a:rPr lang="en-US" sz="2000" b="1" dirty="0" err="1"/>
              <a:t>hạn</a:t>
            </a:r>
            <a:endParaRPr lang="en-US" sz="2000" b="1" dirty="0"/>
          </a:p>
          <a:p>
            <a:pPr marL="457200" marR="0">
              <a:lnSpc>
                <a:spcPct val="115000"/>
              </a:lnSpc>
              <a:spcBef>
                <a:spcPts val="0"/>
              </a:spcBef>
              <a:spcAft>
                <a:spcPts val="100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PythonWin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Nhấp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chuột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PythonWin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đại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góc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dưới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Nhấp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000000"/>
                </a:solidFill>
                <a:effectLst/>
                <a:latin typeface="CIDFont+F1"/>
                <a:ea typeface="Times New Roman" panose="02020603050405020304" pitchFamily="18" charset="0"/>
                <a:cs typeface="Times New Roman" panose="02020603050405020304" pitchFamily="18" charset="0"/>
              </a:rPr>
              <a:t>Break into running code</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trước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ngừng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114300" marR="0" indent="0">
              <a:lnSpc>
                <a:spcPct val="115000"/>
              </a:lnSpc>
              <a:spcBef>
                <a:spcPts val="0"/>
              </a:spcBef>
              <a:spcAft>
                <a:spcPts val="1000"/>
              </a:spcAft>
              <a:buNone/>
            </a:pPr>
            <a:r>
              <a:rPr lang="en-US" sz="2000" dirty="0">
                <a:solidFill>
                  <a:srgbClr val="000000"/>
                </a:solidFill>
                <a:effectLst/>
                <a:latin typeface="Times New Roman" panose="02020603050405020304" pitchFamily="18" charset="0"/>
                <a:ea typeface="Times New Roman" panose="02020603050405020304" pitchFamily="18" charset="0"/>
              </a:rPr>
              <a:t>   	     (c) Sau </a:t>
            </a:r>
            <a:r>
              <a:rPr lang="en-US" sz="2000" dirty="0" err="1">
                <a:solidFill>
                  <a:srgbClr val="000000"/>
                </a:solidFill>
                <a:effectLst/>
                <a:latin typeface="Times New Roman" panose="02020603050405020304" pitchFamily="18" charset="0"/>
                <a:ea typeface="Times New Roman" panose="02020603050405020304" pitchFamily="18" charset="0"/>
              </a:rPr>
              <a:t>khi</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bạn</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dừng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mã</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đang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chạy</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thành</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công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bản</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ghi</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lại</a:t>
            </a:r>
            <a:r>
              <a:rPr lang="en-US" sz="2000" dirty="0">
                <a:solidFill>
                  <a:srgbClr val="000000"/>
                </a:solidFill>
                <a:effectLst/>
                <a:latin typeface="Times New Roman" panose="02020603050405020304" pitchFamily="18" charset="0"/>
                <a:ea typeface="Times New Roman" panose="02020603050405020304" pitchFamily="18" charset="0"/>
              </a:rPr>
              <a:t/>
            </a:r>
            <a:br>
              <a:rPr lang="en-US" sz="2000" dirty="0">
                <a:solidFill>
                  <a:srgbClr val="000000"/>
                </a:solidFill>
                <a:effectLst/>
                <a:latin typeface="Times New Roman" panose="02020603050405020304" pitchFamily="18" charset="0"/>
                <a:ea typeface="Times New Roman" panose="02020603050405020304" pitchFamily="18" charset="0"/>
              </a:rPr>
            </a:b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KeyboardInterrupt</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sẽ</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được</a:t>
            </a:r>
            <a:r>
              <a:rPr lang="en-US" sz="2000" dirty="0">
                <a:solidFill>
                  <a:srgbClr val="000000"/>
                </a:solidFill>
                <a:effectLst/>
                <a:latin typeface="Times New Roman" panose="02020603050405020304" pitchFamily="18" charset="0"/>
                <a:ea typeface="Times New Roman" panose="02020603050405020304" pitchFamily="18" charset="0"/>
              </a:rPr>
              <a:t> in </a:t>
            </a:r>
            <a:r>
              <a:rPr lang="en-US" sz="2000" dirty="0" err="1">
                <a:solidFill>
                  <a:srgbClr val="000000"/>
                </a:solidFill>
                <a:effectLst/>
                <a:latin typeface="Times New Roman" panose="02020603050405020304" pitchFamily="18" charset="0"/>
                <a:ea typeface="Times New Roman" panose="02020603050405020304" pitchFamily="18" charset="0"/>
              </a:rPr>
              <a:t>trong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Cửa</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sổ</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Tương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tác</a:t>
            </a:r>
            <a:r>
              <a:rPr lang="en-US" sz="2000" dirty="0" smtClean="0">
                <a:solidFill>
                  <a:srgbClr val="000000"/>
                </a:solidFill>
                <a:effectLst/>
                <a:latin typeface="Times New Roman" panose="02020603050405020304" pitchFamily="18" charset="0"/>
                <a:ea typeface="Times New Roman" panose="02020603050405020304" pitchFamily="18" charset="0"/>
              </a:rPr>
              <a:t>.</a:t>
            </a:r>
            <a:endParaRPr lang="en-US" sz="2000" dirty="0"/>
          </a:p>
          <a:p>
            <a:pPr marL="0" indent="0">
              <a:buNone/>
            </a:pPr>
            <a:endParaRPr lang="en-US" sz="2000" dirty="0"/>
          </a:p>
        </p:txBody>
      </p:sp>
      <p:pic>
        <p:nvPicPr>
          <p:cNvPr id="4" name="Picture 3">
            <a:extLst>
              <a:ext uri="{FF2B5EF4-FFF2-40B4-BE49-F238E27FC236}">
                <a16:creationId xmlns="" xmlns:a16="http://schemas.microsoft.com/office/drawing/2014/main" id="{A29EECC3-617C-4461-8D34-25D03F02A5F6}"/>
              </a:ext>
            </a:extLst>
          </p:cNvPr>
          <p:cNvPicPr>
            <a:picLocks noChangeAspect="1"/>
          </p:cNvPicPr>
          <p:nvPr/>
        </p:nvPicPr>
        <p:blipFill>
          <a:blip r:embed="rId2"/>
          <a:stretch>
            <a:fillRect/>
          </a:stretch>
        </p:blipFill>
        <p:spPr>
          <a:xfrm>
            <a:off x="7408855" y="2775608"/>
            <a:ext cx="3911600" cy="1778000"/>
          </a:xfrm>
          <a:prstGeom prst="rect">
            <a:avLst/>
          </a:prstGeom>
        </p:spPr>
      </p:pic>
    </p:spTree>
    <p:extLst>
      <p:ext uri="{BB962C8B-B14F-4D97-AF65-F5344CB8AC3E}">
        <p14:creationId xmlns:p14="http://schemas.microsoft.com/office/powerpoint/2010/main" val="969981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28559C-CEBA-42BF-BBC3-0D39B3C22109}"/>
              </a:ext>
            </a:extLst>
          </p:cNvPr>
          <p:cNvSpPr>
            <a:spLocks noGrp="1"/>
          </p:cNvSpPr>
          <p:nvPr>
            <p:ph type="title"/>
          </p:nvPr>
        </p:nvSpPr>
        <p:spPr/>
        <p:txBody>
          <a:bodyPr/>
          <a:lstStyle/>
          <a:p>
            <a:r>
              <a:rPr lang="en-US" dirty="0"/>
              <a:t>WHILE-LOOPS</a:t>
            </a:r>
          </a:p>
        </p:txBody>
      </p:sp>
      <p:sp>
        <p:nvSpPr>
          <p:cNvPr id="6" name="Content Placeholder 2">
            <a:extLst>
              <a:ext uri="{FF2B5EF4-FFF2-40B4-BE49-F238E27FC236}">
                <a16:creationId xmlns="" xmlns:a16="http://schemas.microsoft.com/office/drawing/2014/main" id="{AC2776C1-12C2-454A-B1B4-B49BD2D5C1A0}"/>
              </a:ext>
            </a:extLst>
          </p:cNvPr>
          <p:cNvSpPr>
            <a:spLocks noGrp="1"/>
          </p:cNvSpPr>
          <p:nvPr>
            <p:ph idx="1"/>
          </p:nvPr>
        </p:nvSpPr>
        <p:spPr>
          <a:xfrm>
            <a:off x="677334" y="1362074"/>
            <a:ext cx="8752416" cy="4212563"/>
          </a:xfrm>
        </p:spPr>
        <p:txBody>
          <a:bodyPr>
            <a:normAutofit/>
          </a:bodyPr>
          <a:lstStyle/>
          <a:p>
            <a:pPr>
              <a:lnSpc>
                <a:spcPct val="150000"/>
              </a:lnSpc>
            </a:pPr>
            <a:r>
              <a:rPr lang="en-US" sz="2200" b="1" dirty="0" err="1">
                <a:latin typeface="Times New Roman" panose="02020603050405020304" pitchFamily="18" charset="0"/>
                <a:ea typeface="Tahoma" panose="020B0604030504040204" pitchFamily="34" charset="0"/>
                <a:cs typeface="Times New Roman" panose="02020603050405020304" pitchFamily="18" charset="0"/>
              </a:rPr>
              <a:t>Cách</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thoát</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khỏi</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vòng</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lặp</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vô</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hạn</a:t>
            </a:r>
            <a:endParaRPr lang="en-US" sz="2200" b="1" dirty="0">
              <a:latin typeface="Times New Roman" panose="02020603050405020304" pitchFamily="18" charset="0"/>
              <a:ea typeface="Tahoma" panose="020B0604030504040204" pitchFamily="34" charset="0"/>
              <a:cs typeface="Times New Roman" panose="02020603050405020304" pitchFamily="18" charset="0"/>
            </a:endParaRPr>
          </a:p>
          <a:p>
            <a:pPr marL="457200" marR="0">
              <a:lnSpc>
                <a:spcPct val="150000"/>
              </a:lnSpc>
              <a:spcBef>
                <a:spcPts val="0"/>
              </a:spcBef>
              <a:spcAft>
                <a:spcPts val="1000"/>
              </a:spcAft>
            </a:pP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2.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PyScripter</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b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b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Nhấp</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CTRL + F2</a:t>
            </a:r>
            <a:b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b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(b)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Nhấp</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vào</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trên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hộp</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nội</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dung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Thông</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dịch</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viên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đang</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bận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Bạn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chắc</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chắn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muốn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chấm</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dứt</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smtClean="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1857861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8559C-CEBA-42BF-BBC3-0D39B3C22109}"/>
              </a:ext>
            </a:extLst>
          </p:cNvPr>
          <p:cNvSpPr>
            <a:spLocks noGrp="1"/>
          </p:cNvSpPr>
          <p:nvPr>
            <p:ph type="title"/>
          </p:nvPr>
        </p:nvSpPr>
        <p:spPr/>
        <p:txBody>
          <a:bodyPr/>
          <a:lstStyle/>
          <a:p>
            <a:r>
              <a:rPr lang="en-US" dirty="0"/>
              <a:t>WHILE-LOOPS</a:t>
            </a:r>
          </a:p>
        </p:txBody>
      </p:sp>
      <p:pic>
        <p:nvPicPr>
          <p:cNvPr id="7" name="Content Placeholder 6">
            <a:extLst>
              <a:ext uri="{FF2B5EF4-FFF2-40B4-BE49-F238E27FC236}">
                <a16:creationId xmlns:a16="http://schemas.microsoft.com/office/drawing/2014/main" xmlns="" id="{5E3E0B0C-1936-4B80-9805-23ED2D7FE516}"/>
              </a:ext>
            </a:extLst>
          </p:cNvPr>
          <p:cNvPicPr>
            <a:picLocks noGrp="1" noChangeAspect="1"/>
          </p:cNvPicPr>
          <p:nvPr>
            <p:ph idx="1"/>
          </p:nvPr>
        </p:nvPicPr>
        <p:blipFill rotWithShape="1">
          <a:blip r:embed="rId2"/>
          <a:srcRect r="21480"/>
          <a:stretch/>
        </p:blipFill>
        <p:spPr>
          <a:xfrm>
            <a:off x="1450203" y="2055246"/>
            <a:ext cx="4397658" cy="1943100"/>
          </a:xfrm>
        </p:spPr>
      </p:pic>
      <p:pic>
        <p:nvPicPr>
          <p:cNvPr id="9" name="Picture 8">
            <a:extLst>
              <a:ext uri="{FF2B5EF4-FFF2-40B4-BE49-F238E27FC236}">
                <a16:creationId xmlns:a16="http://schemas.microsoft.com/office/drawing/2014/main" xmlns="" id="{61F045EB-E3FC-4CCA-BF16-11EFD8065AFE}"/>
              </a:ext>
            </a:extLst>
          </p:cNvPr>
          <p:cNvPicPr>
            <a:picLocks noChangeAspect="1"/>
          </p:cNvPicPr>
          <p:nvPr/>
        </p:nvPicPr>
        <p:blipFill>
          <a:blip r:embed="rId3"/>
          <a:stretch>
            <a:fillRect/>
          </a:stretch>
        </p:blipFill>
        <p:spPr>
          <a:xfrm>
            <a:off x="6484468" y="1912768"/>
            <a:ext cx="4159603" cy="2228056"/>
          </a:xfrm>
          <a:prstGeom prst="rect">
            <a:avLst/>
          </a:prstGeom>
        </p:spPr>
      </p:pic>
      <p:sp>
        <p:nvSpPr>
          <p:cNvPr id="10" name="Arrow: Right 9">
            <a:extLst>
              <a:ext uri="{FF2B5EF4-FFF2-40B4-BE49-F238E27FC236}">
                <a16:creationId xmlns:a16="http://schemas.microsoft.com/office/drawing/2014/main" xmlns="" id="{B60F4C09-19F5-4394-98B3-8483A8EAB955}"/>
              </a:ext>
            </a:extLst>
          </p:cNvPr>
          <p:cNvSpPr/>
          <p:nvPr/>
        </p:nvSpPr>
        <p:spPr>
          <a:xfrm>
            <a:off x="5524060" y="2777705"/>
            <a:ext cx="1920815" cy="560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898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28559C-CEBA-42BF-BBC3-0D39B3C22109}"/>
              </a:ext>
            </a:extLst>
          </p:cNvPr>
          <p:cNvSpPr>
            <a:spLocks noGrp="1"/>
          </p:cNvSpPr>
          <p:nvPr>
            <p:ph type="title"/>
          </p:nvPr>
        </p:nvSpPr>
        <p:spPr>
          <a:xfrm>
            <a:off x="686859" y="276225"/>
            <a:ext cx="8596668" cy="1320800"/>
          </a:xfrm>
        </p:spPr>
        <p:txBody>
          <a:bodyPr/>
          <a:lstStyle/>
          <a:p>
            <a:r>
              <a:rPr lang="en-US" dirty="0"/>
              <a:t>WHILE-LOOPS</a:t>
            </a:r>
          </a:p>
        </p:txBody>
      </p:sp>
      <p:sp>
        <p:nvSpPr>
          <p:cNvPr id="10" name="TextBox 9">
            <a:extLst>
              <a:ext uri="{FF2B5EF4-FFF2-40B4-BE49-F238E27FC236}">
                <a16:creationId xmlns="" xmlns:a16="http://schemas.microsoft.com/office/drawing/2014/main" id="{0D4ED33D-1926-489B-9682-3421CBB31703}"/>
              </a:ext>
            </a:extLst>
          </p:cNvPr>
          <p:cNvSpPr txBox="1"/>
          <p:nvPr/>
        </p:nvSpPr>
        <p:spPr>
          <a:xfrm>
            <a:off x="776143" y="891575"/>
            <a:ext cx="6096000" cy="705450"/>
          </a:xfrm>
          <a:prstGeom prst="rect">
            <a:avLst/>
          </a:prstGeom>
          <a:noFill/>
        </p:spPr>
        <p:txBody>
          <a:bodyPr wrap="square">
            <a:spAutoFit/>
          </a:bodyPr>
          <a:lstStyle/>
          <a:p>
            <a:pPr marL="0" marR="0">
              <a:lnSpc>
                <a:spcPct val="115000"/>
              </a:lnSpc>
              <a:spcBef>
                <a:spcPts val="0"/>
              </a:spcBef>
              <a:spcAft>
                <a:spcPts val="0"/>
              </a:spcAft>
            </a:pPr>
            <a:r>
              <a:rPr lang="en-US" sz="1800" b="1" dirty="0" err="1"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Ví</a:t>
            </a:r>
            <a:r>
              <a:rPr lang="en-US" sz="1800" b="1"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while-loop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3 raster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chứa</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phối</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chuẩn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Arial Unicode MS"/>
              <a:ea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 xmlns:a16="http://schemas.microsoft.com/office/drawing/2014/main" id="{078C0F41-7408-4B2C-A690-C00A5147E5C4}"/>
              </a:ext>
            </a:extLst>
          </p:cNvPr>
          <p:cNvPicPr>
            <a:picLocks noChangeAspect="1"/>
          </p:cNvPicPr>
          <p:nvPr/>
        </p:nvPicPr>
        <p:blipFill>
          <a:blip r:embed="rId2"/>
          <a:stretch>
            <a:fillRect/>
          </a:stretch>
        </p:blipFill>
        <p:spPr>
          <a:xfrm>
            <a:off x="2468707" y="1723107"/>
            <a:ext cx="7795491" cy="4688103"/>
          </a:xfrm>
          <a:prstGeom prst="rect">
            <a:avLst/>
          </a:prstGeom>
        </p:spPr>
      </p:pic>
    </p:spTree>
    <p:extLst>
      <p:ext uri="{BB962C8B-B14F-4D97-AF65-F5344CB8AC3E}">
        <p14:creationId xmlns:p14="http://schemas.microsoft.com/office/powerpoint/2010/main" val="2791798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2409</TotalTime>
  <Words>2443</Words>
  <Application>Microsoft Office PowerPoint</Application>
  <PresentationFormat>Widescreen</PresentationFormat>
  <Paragraphs>204</Paragraphs>
  <Slides>56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 Unicode MS</vt:lpstr>
      <vt:lpstr>Arial</vt:lpstr>
      <vt:lpstr>CIDFont+F1</vt:lpstr>
      <vt:lpstr>CIDFont+F4</vt:lpstr>
      <vt:lpstr>Symbol</vt:lpstr>
      <vt:lpstr>Tahoma</vt:lpstr>
      <vt:lpstr>Times New Roman</vt:lpstr>
      <vt:lpstr>Trebuchet MS</vt:lpstr>
      <vt:lpstr>Wingdings 3</vt:lpstr>
      <vt:lpstr>Facet</vt:lpstr>
      <vt:lpstr>PYTHON - CHƯƠNG 10 VÒNG LẶP ĐỂ XỬ LÝ ĐỊA LÝ</vt:lpstr>
      <vt:lpstr>PowerPoint Presentation</vt:lpstr>
      <vt:lpstr>PowerPoint Presentation</vt:lpstr>
      <vt:lpstr>PowerPoint Presentation</vt:lpstr>
      <vt:lpstr>WHILE-LOOPS</vt:lpstr>
      <vt:lpstr>WHILE-LOOPS</vt:lpstr>
      <vt:lpstr>WHILE-LOOPS</vt:lpstr>
      <vt:lpstr>WHILE-LOOPS</vt:lpstr>
      <vt:lpstr>WHILE-LOOPS</vt:lpstr>
      <vt:lpstr>FOR-LOOPS</vt:lpstr>
      <vt:lpstr>FOR-LOOPS</vt:lpstr>
      <vt:lpstr>FOR-LOOPS</vt:lpstr>
      <vt:lpstr>Khối mã lồng nhau</vt:lpstr>
      <vt:lpstr>Liệt kê thư mục</vt:lpstr>
      <vt:lpstr>Sửa lỗi thụt đầu dòng</vt:lpstr>
      <vt:lpstr>WEBGIS BẢN ĐỒ DỰ ĐOÁN BIẾN ĐỔI KHÍ HẬU VỀ NHIỆT ĐỘ VÀ LƯỢNG MƯA Ở VIỆT NAM</vt:lpstr>
      <vt:lpstr>Bảng phân công</vt:lpstr>
      <vt:lpstr>NỘI DUNG:</vt:lpstr>
      <vt:lpstr>TỔNG QUAN</vt:lpstr>
      <vt:lpstr>1. Cơ sở lý thuyết</vt:lpstr>
      <vt:lpstr>1. Cơ sở lý thuyết</vt:lpstr>
      <vt:lpstr>2. Các ngôn ngữ được sử dụng trong hệ thống</vt:lpstr>
      <vt:lpstr>HIỆN TRẠNG</vt:lpstr>
      <vt:lpstr>1. Hiện trạng về biến đổi khí hậu ở Việt Nam</vt:lpstr>
      <vt:lpstr>1. Hiện trạng về biến đổi khí hậu ở Việt Nam</vt:lpstr>
      <vt:lpstr>2. Đặc tả bài toán</vt:lpstr>
      <vt:lpstr>PHÂN TÍCH</vt:lpstr>
      <vt:lpstr>1. Mô hình dữ liệu</vt:lpstr>
      <vt:lpstr>1. Mô hình dữ liệu</vt:lpstr>
      <vt:lpstr>1. Mô hình dữ liệu</vt:lpstr>
      <vt:lpstr>1. Mô hình dữ liệu</vt:lpstr>
      <vt:lpstr>1. Mô hình dữ liệu</vt:lpstr>
      <vt:lpstr>THIẾT KẾ</vt:lpstr>
      <vt:lpstr>1. Mô hình dữ liệu</vt:lpstr>
      <vt:lpstr>1. Mô hình dữ liệu</vt:lpstr>
      <vt:lpstr>1. Mô hình dữ liệu</vt:lpstr>
      <vt:lpstr>1. Thiết kế giao diện </vt:lpstr>
      <vt:lpstr>2. Thiết kế xử lý</vt:lpstr>
      <vt:lpstr>2. Thiết kế xử lý</vt:lpstr>
      <vt:lpstr>2. Thiết kế xử lý</vt:lpstr>
      <vt:lpstr>QUÁ TRÌNH THU THẬP VÀ XỬ LÝ DỮ LIỆU</vt:lpstr>
      <vt:lpstr>1. Thu thập và tiến trình xử lý dữ liệu</vt:lpstr>
      <vt:lpstr>1. Thu thập và tiến trình xử lý dữ liệu</vt:lpstr>
      <vt:lpstr>1. Thu thập và tiến trình xử lý dữ liệu</vt:lpstr>
      <vt:lpstr>1. Thu thập và tiến trình xử lý dữ liệu</vt:lpstr>
      <vt:lpstr>1. Thu thập và tiến trình xử lý dữ liệu</vt:lpstr>
      <vt:lpstr>1. Thu thập và tiến trình xử lý dữ liệu</vt:lpstr>
      <vt:lpstr>1. Thu thập và tiến trình xử lý dữ liệu</vt:lpstr>
      <vt:lpstr>2. Biên tập bản đồ</vt:lpstr>
      <vt:lpstr>1. Xây dựng hệ thống WEBGIS </vt:lpstr>
      <vt:lpstr>KẾT QUẢ THỰC HIỆN ĐỀ TÀI</vt:lpstr>
      <vt:lpstr>KẾT LUẬN VÀ HƯỚNG PHÁT TRIỂN</vt:lpstr>
      <vt:lpstr>1. Kết Quả Đạt Được</vt:lpstr>
      <vt:lpstr>1. Kết Quả Đạt Được</vt:lpstr>
      <vt:lpstr>2. Hướng phát triển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 Nguyen</dc:creator>
  <cp:lastModifiedBy>Microsoft account</cp:lastModifiedBy>
  <cp:revision>553</cp:revision>
  <dcterms:created xsi:type="dcterms:W3CDTF">2021-04-19T12:44:24Z</dcterms:created>
  <dcterms:modified xsi:type="dcterms:W3CDTF">2022-01-14T04:07:55Z</dcterms:modified>
</cp:coreProperties>
</file>